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86" r:id="rId4"/>
    <p:sldId id="312" r:id="rId5"/>
    <p:sldId id="313" r:id="rId6"/>
    <p:sldId id="314" r:id="rId7"/>
    <p:sldId id="293" r:id="rId8"/>
    <p:sldId id="302" r:id="rId9"/>
    <p:sldId id="296" r:id="rId10"/>
    <p:sldId id="297" r:id="rId11"/>
    <p:sldId id="344" r:id="rId12"/>
    <p:sldId id="298" r:id="rId13"/>
    <p:sldId id="299" r:id="rId14"/>
    <p:sldId id="317" r:id="rId15"/>
    <p:sldId id="294" r:id="rId16"/>
    <p:sldId id="295" r:id="rId17"/>
    <p:sldId id="300" r:id="rId18"/>
    <p:sldId id="301" r:id="rId19"/>
    <p:sldId id="303" r:id="rId20"/>
    <p:sldId id="304" r:id="rId21"/>
    <p:sldId id="305" r:id="rId22"/>
    <p:sldId id="307" r:id="rId23"/>
    <p:sldId id="308" r:id="rId24"/>
    <p:sldId id="309" r:id="rId25"/>
    <p:sldId id="310" r:id="rId26"/>
    <p:sldId id="311" r:id="rId27"/>
    <p:sldId id="315" r:id="rId28"/>
    <p:sldId id="316" r:id="rId29"/>
    <p:sldId id="321" r:id="rId30"/>
    <p:sldId id="322" r:id="rId31"/>
    <p:sldId id="323" r:id="rId32"/>
    <p:sldId id="318" r:id="rId33"/>
    <p:sldId id="319" r:id="rId34"/>
    <p:sldId id="320" r:id="rId35"/>
    <p:sldId id="326" r:id="rId36"/>
    <p:sldId id="324" r:id="rId37"/>
    <p:sldId id="325" r:id="rId38"/>
    <p:sldId id="327" r:id="rId39"/>
    <p:sldId id="330" r:id="rId40"/>
    <p:sldId id="331" r:id="rId41"/>
    <p:sldId id="328" r:id="rId42"/>
    <p:sldId id="329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2" r:id="rId53"/>
    <p:sldId id="341" r:id="rId54"/>
    <p:sldId id="343" r:id="rId55"/>
    <p:sldId id="283" r:id="rId56"/>
    <p:sldId id="285" r:id="rId57"/>
    <p:sldId id="284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FFFFFF"/>
    <a:srgbClr val="0070C0"/>
    <a:srgbClr val="3399FF"/>
    <a:srgbClr val="0000CC"/>
    <a:srgbClr val="FF0000"/>
    <a:srgbClr val="FF3300"/>
    <a:srgbClr val="FF7C80"/>
    <a:srgbClr val="0099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2" autoAdjust="0"/>
    <p:restoredTop sz="94660" autoAdjust="0"/>
  </p:normalViewPr>
  <p:slideViewPr>
    <p:cSldViewPr>
      <p:cViewPr varScale="1">
        <p:scale>
          <a:sx n="71" d="100"/>
          <a:sy n="71" d="100"/>
        </p:scale>
        <p:origin x="-126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3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8730B-0C9B-4FEC-93D3-AB9581EFD532}" type="datetimeFigureOut">
              <a:rPr lang="en-US" smtClean="0"/>
              <a:pPr/>
              <a:t>2017-10-20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CE375-0D04-4E86-9466-9A4607A55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17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CE375-0D04-4E86-9466-9A4607A55583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 userDrawn="1"/>
        </p:nvSpPr>
        <p:spPr>
          <a:xfrm>
            <a:off x="0" y="6519446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СНОВИ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НА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К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ОМПЮТЪРНАТА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Г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РАФИКА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•   доц. д-р П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АВЕЛ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Б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ОЙЧЕВ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•   КИТ-ФМИ-СУ   •   201</a:t>
            </a:r>
            <a:r>
              <a:rPr lang="en-US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7</a:t>
            </a:r>
            <a:endParaRPr lang="en-US" sz="1600" spc="0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1" hasCustomPrompt="1"/>
          </p:nvPr>
        </p:nvSpPr>
        <p:spPr>
          <a:xfrm>
            <a:off x="0" y="1295400"/>
            <a:ext cx="9144000" cy="609600"/>
          </a:xfrm>
        </p:spPr>
        <p:txBody>
          <a:bodyPr/>
          <a:lstStyle>
            <a:lvl1pPr algn="ctr">
              <a:buNone/>
              <a:defRPr b="1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defRPr>
            </a:lvl1pPr>
          </a:lstStyle>
          <a:p>
            <a:pPr lvl="0"/>
            <a:r>
              <a:rPr lang="bg-BG" dirty="0" smtClean="0"/>
              <a:t>Номер на лекция</a:t>
            </a:r>
            <a:endParaRPr lang="en-US" dirty="0"/>
          </a:p>
        </p:txBody>
      </p:sp>
      <p:sp>
        <p:nvSpPr>
          <p:cNvPr id="32" name="Content Placeholder 30"/>
          <p:cNvSpPr>
            <a:spLocks noGrp="1"/>
          </p:cNvSpPr>
          <p:nvPr>
            <p:ph sz="quarter" idx="12" hasCustomPrompt="1"/>
          </p:nvPr>
        </p:nvSpPr>
        <p:spPr>
          <a:xfrm>
            <a:off x="0" y="1905000"/>
            <a:ext cx="9144000" cy="1066800"/>
          </a:xfrm>
        </p:spPr>
        <p:txBody>
          <a:bodyPr>
            <a:noAutofit/>
          </a:bodyPr>
          <a:lstStyle>
            <a:lvl1pPr algn="ctr">
              <a:buNone/>
              <a:defRPr sz="6600" b="1">
                <a:solidFill>
                  <a:schemeClr val="tx1"/>
                </a:solidFill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bg-BG" dirty="0" smtClean="0"/>
              <a:t>Заглавие 1</a:t>
            </a:r>
            <a:endParaRPr lang="en-US" dirty="0"/>
          </a:p>
        </p:txBody>
      </p:sp>
      <p:pic>
        <p:nvPicPr>
          <p:cNvPr id="2" name="AniLogoBig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3276600"/>
            <a:ext cx="3810000" cy="2857500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5105400"/>
          </a:xfrm>
        </p:spPr>
        <p:txBody>
          <a:bodyPr/>
          <a:lstStyle>
            <a:lvl2pPr>
              <a:buFont typeface="Calibri" pitchFamily="34" charset="0"/>
              <a:buChar char="–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3B8F-FDDF-4512-9E8B-7FE672AA7E35}" type="datetimeFigureOut">
              <a:rPr lang="en-US" smtClean="0"/>
              <a:pPr/>
              <a:t>2017-10-20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CE80-6F79-425A-BF10-6218829F3E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AniLogoSmal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81000"/>
            <a:ext cx="12192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3B8F-FDDF-4512-9E8B-7FE672AA7E35}" type="datetimeFigureOut">
              <a:rPr lang="en-US" smtClean="0"/>
              <a:pPr/>
              <a:t>2017-10-20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CE80-6F79-425A-BF10-6218829F3E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B3B8F-FDDF-4512-9E8B-7FE672AA7E35}" type="datetimeFigureOut">
              <a:rPr lang="en-US" smtClean="0"/>
              <a:pPr/>
              <a:t>2017-10-20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3CE80-6F79-425A-BF10-6218829F3E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B3B8F-FDDF-4512-9E8B-7FE672AA7E35}" type="datetimeFigureOut">
              <a:rPr lang="en-US" smtClean="0"/>
              <a:pPr/>
              <a:t>2017-10-20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3CE80-6F79-425A-BF10-6218829F3E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7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5400" b="1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600" b="1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70C0"/>
          </a:solidFill>
          <a:effectLst>
            <a:outerShdw blurRad="50800" dir="16200000" rotWithShape="0">
              <a:schemeClr val="accent1">
                <a:lumMod val="75000"/>
                <a:alpha val="40000"/>
              </a:scheme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mtu.edu/~shene/COURSES/cs3621/NOTES/model/winged-e.html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Т</a:t>
            </a:r>
            <a:r>
              <a:rPr lang="bg-BG" sz="2800" dirty="0" smtClean="0"/>
              <a:t>ЕМА</a:t>
            </a:r>
            <a:r>
              <a:rPr lang="bg-BG" dirty="0" smtClean="0"/>
              <a:t> №6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Графи</a:t>
            </a:r>
            <a:endParaRPr lang="en-US" dirty="0"/>
          </a:p>
        </p:txBody>
      </p:sp>
      <p:sp>
        <p:nvSpPr>
          <p:cNvPr id="26" name="Media Placeholder 25"/>
          <p:cNvSpPr>
            <a:spLocks noGrp="1"/>
          </p:cNvSpPr>
          <p:nvPr>
            <p:ph type="media" sz="quarter" idx="4294967295"/>
          </p:nvPr>
        </p:nvSpPr>
        <p:spPr>
          <a:xfrm>
            <a:off x="3322320" y="3322320"/>
            <a:ext cx="2468880" cy="2468880"/>
          </a:xfrm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Токийското метро</a:t>
            </a:r>
            <a:endParaRPr lang="en-US" dirty="0"/>
          </a:p>
        </p:txBody>
      </p:sp>
      <p:pic>
        <p:nvPicPr>
          <p:cNvPr id="54275" name="Picture 3" descr="C:\Pavel\Courses\Materials\Course.OKG 2012-13\OKG-06. Graphs\toky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676400"/>
            <a:ext cx="6858000" cy="460207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Rectangle 3"/>
          <p:cNvSpPr/>
          <p:nvPr/>
        </p:nvSpPr>
        <p:spPr>
          <a:xfrm>
            <a:off x="1905000" y="6581001"/>
            <a:ext cx="7239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200" dirty="0" smtClean="0">
                <a:solidFill>
                  <a:schemeClr val="bg1">
                    <a:lumMod val="65000"/>
                  </a:schemeClr>
                </a:solidFill>
              </a:rPr>
              <a:t>Карта на Токио от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Bureau  of Transportation, Tokyo Metropolitan Government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Центърът на София</a:t>
            </a:r>
            <a:endParaRPr lang="en-US" dirty="0"/>
          </a:p>
        </p:txBody>
      </p:sp>
      <p:pic>
        <p:nvPicPr>
          <p:cNvPr id="100354" name="Picture 2" descr="C:\Pavel\Courses\Materials\Course.OKG 2012-13\OKG-06. Graphs\sofi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727200"/>
            <a:ext cx="6781800" cy="4419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Rectangle 4"/>
          <p:cNvSpPr/>
          <p:nvPr/>
        </p:nvSpPr>
        <p:spPr>
          <a:xfrm>
            <a:off x="5638801" y="6581001"/>
            <a:ext cx="3505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200" dirty="0" smtClean="0">
                <a:solidFill>
                  <a:schemeClr val="bg1">
                    <a:lumMod val="65000"/>
                  </a:schemeClr>
                </a:solidFill>
              </a:rPr>
              <a:t>Карта на София от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http://www.bgmaps.com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Мрежест модел на длан</a:t>
            </a:r>
            <a:endParaRPr lang="en-US" dirty="0"/>
          </a:p>
        </p:txBody>
      </p:sp>
      <p:pic>
        <p:nvPicPr>
          <p:cNvPr id="5" name="Picture 2" descr="C:\Pavel\Courses\Materials\Course.OKG 2012-13\OKG-06. Graphs\mes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600200"/>
            <a:ext cx="6858000" cy="473432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Използване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Използване на графи в КГ</a:t>
            </a:r>
          </a:p>
          <a:p>
            <a:pPr lvl="1"/>
            <a:r>
              <a:rPr lang="bg-BG" dirty="0" smtClean="0"/>
              <a:t>3</a:t>
            </a:r>
            <a:r>
              <a:rPr lang="en-US" dirty="0" smtClean="0"/>
              <a:t>D </a:t>
            </a:r>
            <a:r>
              <a:rPr lang="bg-BG" dirty="0" smtClean="0"/>
              <a:t>модели</a:t>
            </a:r>
            <a:r>
              <a:rPr lang="en-US" dirty="0" smtClean="0"/>
              <a:t> </a:t>
            </a:r>
            <a:r>
              <a:rPr lang="bg-BG" dirty="0" smtClean="0"/>
              <a:t>чрез мрежи</a:t>
            </a:r>
          </a:p>
          <a:p>
            <a:pPr lvl="1"/>
            <a:r>
              <a:rPr lang="bg-BG" dirty="0" smtClean="0"/>
              <a:t>Състоянията и преходи на симулация</a:t>
            </a:r>
          </a:p>
          <a:p>
            <a:pPr lvl="1"/>
            <a:r>
              <a:rPr lang="bg-BG" dirty="0" smtClean="0"/>
              <a:t>Сцени в сложни игри</a:t>
            </a:r>
          </a:p>
          <a:p>
            <a:pPr lvl="1"/>
            <a:r>
              <a:rPr lang="bg-BG" dirty="0" smtClean="0"/>
              <a:t>Визуализиране на карти, маршрути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Класификация</a:t>
            </a:r>
            <a:br>
              <a:rPr lang="bg-BG" dirty="0" smtClean="0"/>
            </a:br>
            <a:r>
              <a:rPr lang="bg-BG" dirty="0" smtClean="0"/>
              <a:t>на графи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1:10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Класификации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Според конкретни характеристики</a:t>
            </a:r>
          </a:p>
          <a:p>
            <a:pPr lvl="1"/>
            <a:r>
              <a:rPr lang="bg-BG" dirty="0" smtClean="0"/>
              <a:t>Пълен и непълен</a:t>
            </a:r>
          </a:p>
          <a:p>
            <a:pPr lvl="1"/>
            <a:r>
              <a:rPr lang="bg-BG" dirty="0" smtClean="0"/>
              <a:t>Свързан и несвързан</a:t>
            </a:r>
          </a:p>
          <a:p>
            <a:pPr lvl="1"/>
            <a:r>
              <a:rPr lang="bg-BG" dirty="0" smtClean="0"/>
              <a:t>Ориентиран и неориентиран</a:t>
            </a:r>
          </a:p>
          <a:p>
            <a:pPr lvl="1"/>
            <a:r>
              <a:rPr lang="bg-BG" dirty="0" smtClean="0"/>
              <a:t>Симетричен и асиметричен</a:t>
            </a:r>
          </a:p>
          <a:p>
            <a:pPr lvl="1"/>
            <a:r>
              <a:rPr lang="bg-BG" dirty="0" smtClean="0"/>
              <a:t>Планарен (равнинен) и непланарен</a:t>
            </a:r>
          </a:p>
          <a:p>
            <a:pPr lvl="1"/>
            <a:r>
              <a:rPr lang="bg-BG" dirty="0" smtClean="0"/>
              <a:t>Претеглен и непретеглен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Пълен граф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Всеки два възела са пряко свързани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61570" y="2894971"/>
            <a:ext cx="2667000" cy="19049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361570" y="4495170"/>
            <a:ext cx="4191000" cy="3048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361570" y="3504571"/>
            <a:ext cx="381000" cy="12953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361570" y="4799971"/>
            <a:ext cx="2286000" cy="3047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361570" y="4799970"/>
            <a:ext cx="31242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742570" y="3504571"/>
            <a:ext cx="1905000" cy="16001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742570" y="3504570"/>
            <a:ext cx="2743200" cy="2743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742570" y="3504570"/>
            <a:ext cx="3810000" cy="990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742570" y="2894970"/>
            <a:ext cx="22860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47570" y="2894970"/>
            <a:ext cx="381000" cy="2209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028570" y="2894970"/>
            <a:ext cx="1524000" cy="1600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5485770" y="4495170"/>
            <a:ext cx="1066800" cy="1752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5028570" y="2894970"/>
            <a:ext cx="457200" cy="3352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4647570" y="4495170"/>
            <a:ext cx="19050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647570" y="5104770"/>
            <a:ext cx="838200" cy="1143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rot="20700000">
            <a:off x="2618194" y="33801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20700000">
            <a:off x="4904194" y="2770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20700000">
            <a:off x="6428194" y="43707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20700000">
            <a:off x="4523194" y="49803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20700000">
            <a:off x="5361395" y="61233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rot="20700000">
            <a:off x="2237193" y="4675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Непълен граф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bg-BG" dirty="0" smtClean="0"/>
              <a:t>Някои възли не са пряко свързани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61570" y="2894971"/>
            <a:ext cx="2667000" cy="19049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361570" y="3504571"/>
            <a:ext cx="381000" cy="12953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361570" y="4799970"/>
            <a:ext cx="31242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742570" y="2894970"/>
            <a:ext cx="22860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47570" y="2894970"/>
            <a:ext cx="381000" cy="2209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028570" y="2894970"/>
            <a:ext cx="1524000" cy="1600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5485770" y="4495170"/>
            <a:ext cx="1066800" cy="1752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4647570" y="4495170"/>
            <a:ext cx="19050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647570" y="5104770"/>
            <a:ext cx="838200" cy="1143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rot="20700000">
            <a:off x="2618194" y="33801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20700000">
            <a:off x="4904194" y="2770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20700000">
            <a:off x="6428194" y="43707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20700000">
            <a:off x="4523194" y="49803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20700000">
            <a:off x="5361395" y="61233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rot="20700000">
            <a:off x="2237193" y="4675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Свързан граф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Между всеки два възела има път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361570" y="3504571"/>
            <a:ext cx="381000" cy="12953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361570" y="4799971"/>
            <a:ext cx="2286000" cy="3047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361570" y="4799970"/>
            <a:ext cx="31242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742570" y="2894970"/>
            <a:ext cx="22860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47570" y="2894970"/>
            <a:ext cx="381000" cy="2209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5485770" y="4495170"/>
            <a:ext cx="1066800" cy="1752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5028570" y="2894970"/>
            <a:ext cx="457200" cy="3352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rot="20700000">
            <a:off x="2618194" y="33801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20700000">
            <a:off x="4904194" y="2770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20700000">
            <a:off x="6428194" y="43707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20700000">
            <a:off x="4523194" y="49803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20700000">
            <a:off x="5361395" y="61233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rot="20700000">
            <a:off x="2237193" y="4675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Несвързан граф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Има възли без път между тях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361570" y="3504571"/>
            <a:ext cx="381000" cy="12953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361570" y="4799971"/>
            <a:ext cx="2286000" cy="3047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742570" y="3504571"/>
            <a:ext cx="1905000" cy="16001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742570" y="2894970"/>
            <a:ext cx="22860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4647570" y="2894970"/>
            <a:ext cx="381000" cy="2209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5485770" y="4495170"/>
            <a:ext cx="1066800" cy="1752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 rot="20700000">
            <a:off x="2618194" y="33801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 rot="20700000">
            <a:off x="4904194" y="2770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rot="20700000">
            <a:off x="6428194" y="43707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20700000">
            <a:off x="4523194" y="49803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 rot="20700000">
            <a:off x="5361395" y="61233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 rot="20700000">
            <a:off x="2237193" y="4675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Съдържание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Тема </a:t>
            </a:r>
            <a:r>
              <a:rPr lang="en-US" dirty="0" smtClean="0"/>
              <a:t>6</a:t>
            </a:r>
            <a:r>
              <a:rPr lang="bg-BG" dirty="0" smtClean="0"/>
              <a:t>: Графи</a:t>
            </a:r>
          </a:p>
          <a:p>
            <a:pPr lvl="1"/>
            <a:r>
              <a:rPr lang="bg-BG" dirty="0" smtClean="0"/>
              <a:t>Дефиниции</a:t>
            </a:r>
          </a:p>
          <a:p>
            <a:pPr lvl="1"/>
            <a:r>
              <a:rPr lang="bg-BG" dirty="0" smtClean="0"/>
              <a:t>Класификация</a:t>
            </a:r>
          </a:p>
          <a:p>
            <a:pPr lvl="1"/>
            <a:r>
              <a:rPr lang="bg-BG" dirty="0" smtClean="0"/>
              <a:t>Представяне</a:t>
            </a:r>
          </a:p>
          <a:p>
            <a:pPr lvl="1"/>
            <a:r>
              <a:rPr lang="bg-BG" dirty="0" smtClean="0"/>
              <a:t>Операции с графи</a:t>
            </a:r>
          </a:p>
          <a:p>
            <a:pPr lvl="1"/>
            <a:r>
              <a:rPr lang="bg-BG" dirty="0" smtClean="0"/>
              <a:t>ДССР (</a:t>
            </a:r>
            <a:r>
              <a:rPr lang="en-US" dirty="0" smtClean="0"/>
              <a:t>DCEL</a:t>
            </a:r>
            <a:r>
              <a:rPr lang="bg-BG" dirty="0" smtClean="0"/>
              <a:t>)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Ориентиран граф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Ребрата имат посока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405063" y="3619501"/>
            <a:ext cx="304800" cy="105251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490788" y="4800600"/>
            <a:ext cx="2024062" cy="2809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476500" y="4852988"/>
            <a:ext cx="3009270" cy="139478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742570" y="2924175"/>
            <a:ext cx="2172330" cy="580395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72014" y="3024188"/>
            <a:ext cx="328611" cy="196215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119688" y="2995613"/>
            <a:ext cx="1347787" cy="140493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5548313" y="4495170"/>
            <a:ext cx="1004257" cy="1643693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647570" y="5104770"/>
            <a:ext cx="762630" cy="1038855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rot="20700000">
            <a:off x="2618194" y="33801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20700000">
            <a:off x="4904194" y="2770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20700000">
            <a:off x="6428194" y="43707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20700000">
            <a:off x="4523194" y="49803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20700000">
            <a:off x="5361395" y="61233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rot="20700000">
            <a:off x="2237193" y="4675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Неориентиран граф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Ребрата нямат посока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361570" y="3619500"/>
            <a:ext cx="348293" cy="118047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361570" y="4799971"/>
            <a:ext cx="2153280" cy="28161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476500" y="4852988"/>
            <a:ext cx="3009270" cy="139478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742570" y="2924175"/>
            <a:ext cx="2172330" cy="58039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72013" y="2894970"/>
            <a:ext cx="356557" cy="209136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028570" y="2894970"/>
            <a:ext cx="1438905" cy="15055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5548313" y="4495170"/>
            <a:ext cx="1004257" cy="16436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647570" y="5104770"/>
            <a:ext cx="762630" cy="103885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rot="20700000">
            <a:off x="2618194" y="33801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20700000">
            <a:off x="4904194" y="2770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20700000">
            <a:off x="6428194" y="43707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20700000">
            <a:off x="4523194" y="49803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20700000">
            <a:off x="5361395" y="61233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rot="20700000">
            <a:off x="2237193" y="4675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Симетричен граф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bg-BG" dirty="0" smtClean="0"/>
              <a:t>Всички ребра са двупосочни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390775" y="3619501"/>
            <a:ext cx="319088" cy="105727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490788" y="4810125"/>
            <a:ext cx="2024062" cy="27146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476500" y="4852988"/>
            <a:ext cx="2886075" cy="1343025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862263" y="2924176"/>
            <a:ext cx="2052637" cy="54768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72014" y="3009900"/>
            <a:ext cx="333374" cy="197643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100638" y="2971800"/>
            <a:ext cx="1366837" cy="142875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5548314" y="4595813"/>
            <a:ext cx="938211" cy="154305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729163" y="5210175"/>
            <a:ext cx="681037" cy="93345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rot="20700000">
            <a:off x="2618194" y="33801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20700000">
            <a:off x="4904194" y="2770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20700000">
            <a:off x="6428194" y="43707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20700000">
            <a:off x="4523194" y="49803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20700000">
            <a:off x="5361395" y="61233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rot="20700000">
            <a:off x="2237193" y="4675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Асиметричен граф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bg-BG" dirty="0" smtClean="0"/>
              <a:t>Има възли</a:t>
            </a:r>
            <a:r>
              <a:rPr lang="en-US" smtClean="0"/>
              <a:t>,</a:t>
            </a:r>
            <a:r>
              <a:rPr lang="bg-BG" smtClean="0"/>
              <a:t> </a:t>
            </a:r>
            <a:r>
              <a:rPr lang="bg-BG" dirty="0" smtClean="0"/>
              <a:t>свързани само с едно еднопосочно ребро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361570" y="3619500"/>
            <a:ext cx="348293" cy="118047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361570" y="4799971"/>
            <a:ext cx="2153280" cy="281617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476500" y="4852988"/>
            <a:ext cx="3009270" cy="139478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742570" y="2924175"/>
            <a:ext cx="2172330" cy="580395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72013" y="2894970"/>
            <a:ext cx="356557" cy="2091368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028570" y="2894970"/>
            <a:ext cx="1438905" cy="150558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5548313" y="4495170"/>
            <a:ext cx="1004257" cy="1643693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647570" y="5104770"/>
            <a:ext cx="762630" cy="1038855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rot="20700000">
            <a:off x="2618194" y="33801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20700000">
            <a:off x="4904194" y="2770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20700000">
            <a:off x="6428194" y="43707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20700000">
            <a:off x="4523194" y="49803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20700000">
            <a:off x="5361395" y="61233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rot="20700000">
            <a:off x="2237193" y="4675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9"/>
          <p:cNvSpPr/>
          <p:nvPr/>
        </p:nvSpPr>
        <p:spPr>
          <a:xfrm rot="2092476">
            <a:off x="2603496" y="4303055"/>
            <a:ext cx="1935988" cy="1075845"/>
          </a:xfrm>
          <a:custGeom>
            <a:avLst/>
            <a:gdLst>
              <a:gd name="connsiteX0" fmla="*/ 0 w 1373767"/>
              <a:gd name="connsiteY0" fmla="*/ 484646 h 484646"/>
              <a:gd name="connsiteX1" fmla="*/ 1083413 w 1373767"/>
              <a:gd name="connsiteY1" fmla="*/ 38280 h 484646"/>
              <a:gd name="connsiteX2" fmla="*/ 1373767 w 1373767"/>
              <a:gd name="connsiteY2" fmla="*/ 254963 h 484646"/>
              <a:gd name="connsiteX0" fmla="*/ 580226 w 1007452"/>
              <a:gd name="connsiteY0" fmla="*/ 204043 h 1095692"/>
              <a:gd name="connsiteX1" fmla="*/ 41410 w 1007452"/>
              <a:gd name="connsiteY1" fmla="*/ 879009 h 1095692"/>
              <a:gd name="connsiteX2" fmla="*/ 331764 w 1007452"/>
              <a:gd name="connsiteY2" fmla="*/ 1095692 h 1095692"/>
              <a:gd name="connsiteX0" fmla="*/ 2243024 w 2670250"/>
              <a:gd name="connsiteY0" fmla="*/ 204043 h 979947"/>
              <a:gd name="connsiteX1" fmla="*/ 1704208 w 2670250"/>
              <a:gd name="connsiteY1" fmla="*/ 879009 h 979947"/>
              <a:gd name="connsiteX2" fmla="*/ 30697 w 2670250"/>
              <a:gd name="connsiteY2" fmla="*/ 809671 h 979947"/>
              <a:gd name="connsiteX0" fmla="*/ 2243024 w 2670250"/>
              <a:gd name="connsiteY0" fmla="*/ 204043 h 809671"/>
              <a:gd name="connsiteX1" fmla="*/ 1035019 w 2670250"/>
              <a:gd name="connsiteY1" fmla="*/ 320693 h 809671"/>
              <a:gd name="connsiteX2" fmla="*/ 30697 w 2670250"/>
              <a:gd name="connsiteY2" fmla="*/ 809671 h 809671"/>
              <a:gd name="connsiteX0" fmla="*/ 2243024 w 2243024"/>
              <a:gd name="connsiteY0" fmla="*/ 55977 h 661605"/>
              <a:gd name="connsiteX1" fmla="*/ 1035019 w 2243024"/>
              <a:gd name="connsiteY1" fmla="*/ 172627 h 661605"/>
              <a:gd name="connsiteX2" fmla="*/ 30697 w 2243024"/>
              <a:gd name="connsiteY2" fmla="*/ 661605 h 661605"/>
              <a:gd name="connsiteX0" fmla="*/ 2212327 w 2212327"/>
              <a:gd name="connsiteY0" fmla="*/ 55977 h 661605"/>
              <a:gd name="connsiteX1" fmla="*/ 1004322 w 2212327"/>
              <a:gd name="connsiteY1" fmla="*/ 172627 h 661605"/>
              <a:gd name="connsiteX2" fmla="*/ 0 w 2212327"/>
              <a:gd name="connsiteY2" fmla="*/ 661605 h 661605"/>
              <a:gd name="connsiteX0" fmla="*/ 2125654 w 2125654"/>
              <a:gd name="connsiteY0" fmla="*/ 55977 h 680384"/>
              <a:gd name="connsiteX1" fmla="*/ 917649 w 2125654"/>
              <a:gd name="connsiteY1" fmla="*/ 172627 h 680384"/>
              <a:gd name="connsiteX2" fmla="*/ 0 w 2125654"/>
              <a:gd name="connsiteY2" fmla="*/ 680384 h 680384"/>
              <a:gd name="connsiteX0" fmla="*/ 2168991 w 2168991"/>
              <a:gd name="connsiteY0" fmla="*/ 70479 h 595212"/>
              <a:gd name="connsiteX1" fmla="*/ 917649 w 2168991"/>
              <a:gd name="connsiteY1" fmla="*/ 87455 h 595212"/>
              <a:gd name="connsiteX2" fmla="*/ 0 w 2168991"/>
              <a:gd name="connsiteY2" fmla="*/ 595212 h 595212"/>
              <a:gd name="connsiteX0" fmla="*/ 2086652 w 2086652"/>
              <a:gd name="connsiteY0" fmla="*/ 55977 h 615379"/>
              <a:gd name="connsiteX1" fmla="*/ 917649 w 2086652"/>
              <a:gd name="connsiteY1" fmla="*/ 107622 h 615379"/>
              <a:gd name="connsiteX2" fmla="*/ 0 w 2086652"/>
              <a:gd name="connsiteY2" fmla="*/ 615379 h 61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6652" h="615379">
                <a:moveTo>
                  <a:pt x="2086652" y="55977"/>
                </a:moveTo>
                <a:cubicBezTo>
                  <a:pt x="1652204" y="0"/>
                  <a:pt x="1265424" y="14388"/>
                  <a:pt x="917649" y="107622"/>
                </a:cubicBezTo>
                <a:cubicBezTo>
                  <a:pt x="569874" y="200856"/>
                  <a:pt x="188513" y="396529"/>
                  <a:pt x="0" y="615379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 rot="5197572">
            <a:off x="4585525" y="5313187"/>
            <a:ext cx="1121082" cy="681257"/>
          </a:xfrm>
          <a:custGeom>
            <a:avLst/>
            <a:gdLst>
              <a:gd name="connsiteX0" fmla="*/ 0 w 1373767"/>
              <a:gd name="connsiteY0" fmla="*/ 484646 h 484646"/>
              <a:gd name="connsiteX1" fmla="*/ 1083413 w 1373767"/>
              <a:gd name="connsiteY1" fmla="*/ 38280 h 484646"/>
              <a:gd name="connsiteX2" fmla="*/ 1373767 w 1373767"/>
              <a:gd name="connsiteY2" fmla="*/ 254963 h 484646"/>
              <a:gd name="connsiteX0" fmla="*/ 580226 w 1007452"/>
              <a:gd name="connsiteY0" fmla="*/ 204043 h 1095692"/>
              <a:gd name="connsiteX1" fmla="*/ 41410 w 1007452"/>
              <a:gd name="connsiteY1" fmla="*/ 879009 h 1095692"/>
              <a:gd name="connsiteX2" fmla="*/ 331764 w 1007452"/>
              <a:gd name="connsiteY2" fmla="*/ 1095692 h 1095692"/>
              <a:gd name="connsiteX0" fmla="*/ 2243024 w 2670250"/>
              <a:gd name="connsiteY0" fmla="*/ 204043 h 979947"/>
              <a:gd name="connsiteX1" fmla="*/ 1704208 w 2670250"/>
              <a:gd name="connsiteY1" fmla="*/ 879009 h 979947"/>
              <a:gd name="connsiteX2" fmla="*/ 30697 w 2670250"/>
              <a:gd name="connsiteY2" fmla="*/ 809671 h 979947"/>
              <a:gd name="connsiteX0" fmla="*/ 2243024 w 2670250"/>
              <a:gd name="connsiteY0" fmla="*/ 204043 h 809671"/>
              <a:gd name="connsiteX1" fmla="*/ 1035019 w 2670250"/>
              <a:gd name="connsiteY1" fmla="*/ 320693 h 809671"/>
              <a:gd name="connsiteX2" fmla="*/ 30697 w 2670250"/>
              <a:gd name="connsiteY2" fmla="*/ 809671 h 809671"/>
              <a:gd name="connsiteX0" fmla="*/ 2243024 w 2243024"/>
              <a:gd name="connsiteY0" fmla="*/ 55977 h 661605"/>
              <a:gd name="connsiteX1" fmla="*/ 1035019 w 2243024"/>
              <a:gd name="connsiteY1" fmla="*/ 172627 h 661605"/>
              <a:gd name="connsiteX2" fmla="*/ 30697 w 2243024"/>
              <a:gd name="connsiteY2" fmla="*/ 661605 h 661605"/>
              <a:gd name="connsiteX0" fmla="*/ 2212327 w 2212327"/>
              <a:gd name="connsiteY0" fmla="*/ 55977 h 661605"/>
              <a:gd name="connsiteX1" fmla="*/ 1004322 w 2212327"/>
              <a:gd name="connsiteY1" fmla="*/ 172627 h 661605"/>
              <a:gd name="connsiteX2" fmla="*/ 0 w 2212327"/>
              <a:gd name="connsiteY2" fmla="*/ 661605 h 661605"/>
              <a:gd name="connsiteX0" fmla="*/ 2125654 w 2125654"/>
              <a:gd name="connsiteY0" fmla="*/ 55977 h 680384"/>
              <a:gd name="connsiteX1" fmla="*/ 917649 w 2125654"/>
              <a:gd name="connsiteY1" fmla="*/ 172627 h 680384"/>
              <a:gd name="connsiteX2" fmla="*/ 0 w 2125654"/>
              <a:gd name="connsiteY2" fmla="*/ 680384 h 680384"/>
              <a:gd name="connsiteX0" fmla="*/ 2168991 w 2168991"/>
              <a:gd name="connsiteY0" fmla="*/ 70479 h 595212"/>
              <a:gd name="connsiteX1" fmla="*/ 917649 w 2168991"/>
              <a:gd name="connsiteY1" fmla="*/ 87455 h 595212"/>
              <a:gd name="connsiteX2" fmla="*/ 0 w 2168991"/>
              <a:gd name="connsiteY2" fmla="*/ 595212 h 595212"/>
              <a:gd name="connsiteX0" fmla="*/ 2086652 w 2086652"/>
              <a:gd name="connsiteY0" fmla="*/ 55977 h 615379"/>
              <a:gd name="connsiteX1" fmla="*/ 917649 w 2086652"/>
              <a:gd name="connsiteY1" fmla="*/ 107622 h 615379"/>
              <a:gd name="connsiteX2" fmla="*/ 0 w 2086652"/>
              <a:gd name="connsiteY2" fmla="*/ 615379 h 61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6652" h="615379">
                <a:moveTo>
                  <a:pt x="2086652" y="55977"/>
                </a:moveTo>
                <a:cubicBezTo>
                  <a:pt x="1652204" y="0"/>
                  <a:pt x="1265424" y="14388"/>
                  <a:pt x="917649" y="107622"/>
                </a:cubicBezTo>
                <a:cubicBezTo>
                  <a:pt x="569874" y="200856"/>
                  <a:pt x="188513" y="396529"/>
                  <a:pt x="0" y="615379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4320106">
            <a:off x="4952517" y="3156249"/>
            <a:ext cx="1867953" cy="950044"/>
          </a:xfrm>
          <a:custGeom>
            <a:avLst/>
            <a:gdLst>
              <a:gd name="connsiteX0" fmla="*/ 0 w 1373767"/>
              <a:gd name="connsiteY0" fmla="*/ 484646 h 484646"/>
              <a:gd name="connsiteX1" fmla="*/ 1083413 w 1373767"/>
              <a:gd name="connsiteY1" fmla="*/ 38280 h 484646"/>
              <a:gd name="connsiteX2" fmla="*/ 1373767 w 1373767"/>
              <a:gd name="connsiteY2" fmla="*/ 254963 h 484646"/>
              <a:gd name="connsiteX0" fmla="*/ 580226 w 1007452"/>
              <a:gd name="connsiteY0" fmla="*/ 204043 h 1095692"/>
              <a:gd name="connsiteX1" fmla="*/ 41410 w 1007452"/>
              <a:gd name="connsiteY1" fmla="*/ 879009 h 1095692"/>
              <a:gd name="connsiteX2" fmla="*/ 331764 w 1007452"/>
              <a:gd name="connsiteY2" fmla="*/ 1095692 h 1095692"/>
              <a:gd name="connsiteX0" fmla="*/ 2243024 w 2670250"/>
              <a:gd name="connsiteY0" fmla="*/ 204043 h 979947"/>
              <a:gd name="connsiteX1" fmla="*/ 1704208 w 2670250"/>
              <a:gd name="connsiteY1" fmla="*/ 879009 h 979947"/>
              <a:gd name="connsiteX2" fmla="*/ 30697 w 2670250"/>
              <a:gd name="connsiteY2" fmla="*/ 809671 h 979947"/>
              <a:gd name="connsiteX0" fmla="*/ 2243024 w 2670250"/>
              <a:gd name="connsiteY0" fmla="*/ 204043 h 809671"/>
              <a:gd name="connsiteX1" fmla="*/ 1035019 w 2670250"/>
              <a:gd name="connsiteY1" fmla="*/ 320693 h 809671"/>
              <a:gd name="connsiteX2" fmla="*/ 30697 w 2670250"/>
              <a:gd name="connsiteY2" fmla="*/ 809671 h 809671"/>
              <a:gd name="connsiteX0" fmla="*/ 2243024 w 2243024"/>
              <a:gd name="connsiteY0" fmla="*/ 55977 h 661605"/>
              <a:gd name="connsiteX1" fmla="*/ 1035019 w 2243024"/>
              <a:gd name="connsiteY1" fmla="*/ 172627 h 661605"/>
              <a:gd name="connsiteX2" fmla="*/ 30697 w 2243024"/>
              <a:gd name="connsiteY2" fmla="*/ 661605 h 661605"/>
              <a:gd name="connsiteX0" fmla="*/ 2212327 w 2212327"/>
              <a:gd name="connsiteY0" fmla="*/ 55977 h 661605"/>
              <a:gd name="connsiteX1" fmla="*/ 1004322 w 2212327"/>
              <a:gd name="connsiteY1" fmla="*/ 172627 h 661605"/>
              <a:gd name="connsiteX2" fmla="*/ 0 w 2212327"/>
              <a:gd name="connsiteY2" fmla="*/ 661605 h 661605"/>
              <a:gd name="connsiteX0" fmla="*/ 2125654 w 2125654"/>
              <a:gd name="connsiteY0" fmla="*/ 55977 h 680384"/>
              <a:gd name="connsiteX1" fmla="*/ 917649 w 2125654"/>
              <a:gd name="connsiteY1" fmla="*/ 172627 h 680384"/>
              <a:gd name="connsiteX2" fmla="*/ 0 w 2125654"/>
              <a:gd name="connsiteY2" fmla="*/ 680384 h 680384"/>
              <a:gd name="connsiteX0" fmla="*/ 2168991 w 2168991"/>
              <a:gd name="connsiteY0" fmla="*/ 70479 h 595212"/>
              <a:gd name="connsiteX1" fmla="*/ 917649 w 2168991"/>
              <a:gd name="connsiteY1" fmla="*/ 87455 h 595212"/>
              <a:gd name="connsiteX2" fmla="*/ 0 w 2168991"/>
              <a:gd name="connsiteY2" fmla="*/ 595212 h 595212"/>
              <a:gd name="connsiteX0" fmla="*/ 2086652 w 2086652"/>
              <a:gd name="connsiteY0" fmla="*/ 55977 h 615379"/>
              <a:gd name="connsiteX1" fmla="*/ 917649 w 2086652"/>
              <a:gd name="connsiteY1" fmla="*/ 107622 h 615379"/>
              <a:gd name="connsiteX2" fmla="*/ 0 w 2086652"/>
              <a:gd name="connsiteY2" fmla="*/ 615379 h 61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6652" h="615379">
                <a:moveTo>
                  <a:pt x="2086652" y="55977"/>
                </a:moveTo>
                <a:cubicBezTo>
                  <a:pt x="1652204" y="0"/>
                  <a:pt x="1265424" y="14388"/>
                  <a:pt x="917649" y="107622"/>
                </a:cubicBezTo>
                <a:cubicBezTo>
                  <a:pt x="569874" y="200856"/>
                  <a:pt x="188513" y="396529"/>
                  <a:pt x="0" y="615379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7462809">
            <a:off x="3980730" y="3574674"/>
            <a:ext cx="1867953" cy="950044"/>
          </a:xfrm>
          <a:custGeom>
            <a:avLst/>
            <a:gdLst>
              <a:gd name="connsiteX0" fmla="*/ 0 w 1373767"/>
              <a:gd name="connsiteY0" fmla="*/ 484646 h 484646"/>
              <a:gd name="connsiteX1" fmla="*/ 1083413 w 1373767"/>
              <a:gd name="connsiteY1" fmla="*/ 38280 h 484646"/>
              <a:gd name="connsiteX2" fmla="*/ 1373767 w 1373767"/>
              <a:gd name="connsiteY2" fmla="*/ 254963 h 484646"/>
              <a:gd name="connsiteX0" fmla="*/ 580226 w 1007452"/>
              <a:gd name="connsiteY0" fmla="*/ 204043 h 1095692"/>
              <a:gd name="connsiteX1" fmla="*/ 41410 w 1007452"/>
              <a:gd name="connsiteY1" fmla="*/ 879009 h 1095692"/>
              <a:gd name="connsiteX2" fmla="*/ 331764 w 1007452"/>
              <a:gd name="connsiteY2" fmla="*/ 1095692 h 1095692"/>
              <a:gd name="connsiteX0" fmla="*/ 2243024 w 2670250"/>
              <a:gd name="connsiteY0" fmla="*/ 204043 h 979947"/>
              <a:gd name="connsiteX1" fmla="*/ 1704208 w 2670250"/>
              <a:gd name="connsiteY1" fmla="*/ 879009 h 979947"/>
              <a:gd name="connsiteX2" fmla="*/ 30697 w 2670250"/>
              <a:gd name="connsiteY2" fmla="*/ 809671 h 979947"/>
              <a:gd name="connsiteX0" fmla="*/ 2243024 w 2670250"/>
              <a:gd name="connsiteY0" fmla="*/ 204043 h 809671"/>
              <a:gd name="connsiteX1" fmla="*/ 1035019 w 2670250"/>
              <a:gd name="connsiteY1" fmla="*/ 320693 h 809671"/>
              <a:gd name="connsiteX2" fmla="*/ 30697 w 2670250"/>
              <a:gd name="connsiteY2" fmla="*/ 809671 h 809671"/>
              <a:gd name="connsiteX0" fmla="*/ 2243024 w 2243024"/>
              <a:gd name="connsiteY0" fmla="*/ 55977 h 661605"/>
              <a:gd name="connsiteX1" fmla="*/ 1035019 w 2243024"/>
              <a:gd name="connsiteY1" fmla="*/ 172627 h 661605"/>
              <a:gd name="connsiteX2" fmla="*/ 30697 w 2243024"/>
              <a:gd name="connsiteY2" fmla="*/ 661605 h 661605"/>
              <a:gd name="connsiteX0" fmla="*/ 2212327 w 2212327"/>
              <a:gd name="connsiteY0" fmla="*/ 55977 h 661605"/>
              <a:gd name="connsiteX1" fmla="*/ 1004322 w 2212327"/>
              <a:gd name="connsiteY1" fmla="*/ 172627 h 661605"/>
              <a:gd name="connsiteX2" fmla="*/ 0 w 2212327"/>
              <a:gd name="connsiteY2" fmla="*/ 661605 h 661605"/>
              <a:gd name="connsiteX0" fmla="*/ 2125654 w 2125654"/>
              <a:gd name="connsiteY0" fmla="*/ 55977 h 680384"/>
              <a:gd name="connsiteX1" fmla="*/ 917649 w 2125654"/>
              <a:gd name="connsiteY1" fmla="*/ 172627 h 680384"/>
              <a:gd name="connsiteX2" fmla="*/ 0 w 2125654"/>
              <a:gd name="connsiteY2" fmla="*/ 680384 h 680384"/>
              <a:gd name="connsiteX0" fmla="*/ 2168991 w 2168991"/>
              <a:gd name="connsiteY0" fmla="*/ 70479 h 595212"/>
              <a:gd name="connsiteX1" fmla="*/ 917649 w 2168991"/>
              <a:gd name="connsiteY1" fmla="*/ 87455 h 595212"/>
              <a:gd name="connsiteX2" fmla="*/ 0 w 2168991"/>
              <a:gd name="connsiteY2" fmla="*/ 595212 h 595212"/>
              <a:gd name="connsiteX0" fmla="*/ 2086652 w 2086652"/>
              <a:gd name="connsiteY0" fmla="*/ 55977 h 615379"/>
              <a:gd name="connsiteX1" fmla="*/ 917649 w 2086652"/>
              <a:gd name="connsiteY1" fmla="*/ 107622 h 615379"/>
              <a:gd name="connsiteX2" fmla="*/ 0 w 2086652"/>
              <a:gd name="connsiteY2" fmla="*/ 615379 h 61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6652" h="615379">
                <a:moveTo>
                  <a:pt x="2086652" y="55977"/>
                </a:moveTo>
                <a:cubicBezTo>
                  <a:pt x="1652204" y="0"/>
                  <a:pt x="1265424" y="14388"/>
                  <a:pt x="917649" y="107622"/>
                </a:cubicBezTo>
                <a:cubicBezTo>
                  <a:pt x="569874" y="200856"/>
                  <a:pt x="188513" y="396529"/>
                  <a:pt x="0" y="615379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rot="13332448">
            <a:off x="2216834" y="5097978"/>
            <a:ext cx="3234756" cy="1038474"/>
          </a:xfrm>
          <a:custGeom>
            <a:avLst/>
            <a:gdLst>
              <a:gd name="connsiteX0" fmla="*/ 0 w 1373767"/>
              <a:gd name="connsiteY0" fmla="*/ 484646 h 484646"/>
              <a:gd name="connsiteX1" fmla="*/ 1083413 w 1373767"/>
              <a:gd name="connsiteY1" fmla="*/ 38280 h 484646"/>
              <a:gd name="connsiteX2" fmla="*/ 1373767 w 1373767"/>
              <a:gd name="connsiteY2" fmla="*/ 254963 h 484646"/>
              <a:gd name="connsiteX0" fmla="*/ 580226 w 1007452"/>
              <a:gd name="connsiteY0" fmla="*/ 204043 h 1095692"/>
              <a:gd name="connsiteX1" fmla="*/ 41410 w 1007452"/>
              <a:gd name="connsiteY1" fmla="*/ 879009 h 1095692"/>
              <a:gd name="connsiteX2" fmla="*/ 331764 w 1007452"/>
              <a:gd name="connsiteY2" fmla="*/ 1095692 h 1095692"/>
              <a:gd name="connsiteX0" fmla="*/ 2243024 w 2670250"/>
              <a:gd name="connsiteY0" fmla="*/ 204043 h 979947"/>
              <a:gd name="connsiteX1" fmla="*/ 1704208 w 2670250"/>
              <a:gd name="connsiteY1" fmla="*/ 879009 h 979947"/>
              <a:gd name="connsiteX2" fmla="*/ 30697 w 2670250"/>
              <a:gd name="connsiteY2" fmla="*/ 809671 h 979947"/>
              <a:gd name="connsiteX0" fmla="*/ 2243024 w 2670250"/>
              <a:gd name="connsiteY0" fmla="*/ 204043 h 809671"/>
              <a:gd name="connsiteX1" fmla="*/ 1035019 w 2670250"/>
              <a:gd name="connsiteY1" fmla="*/ 320693 h 809671"/>
              <a:gd name="connsiteX2" fmla="*/ 30697 w 2670250"/>
              <a:gd name="connsiteY2" fmla="*/ 809671 h 809671"/>
              <a:gd name="connsiteX0" fmla="*/ 2243024 w 2243024"/>
              <a:gd name="connsiteY0" fmla="*/ 55977 h 661605"/>
              <a:gd name="connsiteX1" fmla="*/ 1035019 w 2243024"/>
              <a:gd name="connsiteY1" fmla="*/ 172627 h 661605"/>
              <a:gd name="connsiteX2" fmla="*/ 30697 w 2243024"/>
              <a:gd name="connsiteY2" fmla="*/ 661605 h 661605"/>
              <a:gd name="connsiteX0" fmla="*/ 2212327 w 2212327"/>
              <a:gd name="connsiteY0" fmla="*/ 55977 h 661605"/>
              <a:gd name="connsiteX1" fmla="*/ 1004322 w 2212327"/>
              <a:gd name="connsiteY1" fmla="*/ 172627 h 661605"/>
              <a:gd name="connsiteX2" fmla="*/ 0 w 2212327"/>
              <a:gd name="connsiteY2" fmla="*/ 661605 h 661605"/>
              <a:gd name="connsiteX0" fmla="*/ 2125654 w 2125654"/>
              <a:gd name="connsiteY0" fmla="*/ 55977 h 680384"/>
              <a:gd name="connsiteX1" fmla="*/ 917649 w 2125654"/>
              <a:gd name="connsiteY1" fmla="*/ 172627 h 680384"/>
              <a:gd name="connsiteX2" fmla="*/ 0 w 2125654"/>
              <a:gd name="connsiteY2" fmla="*/ 680384 h 680384"/>
              <a:gd name="connsiteX0" fmla="*/ 2168991 w 2168991"/>
              <a:gd name="connsiteY0" fmla="*/ 70479 h 595212"/>
              <a:gd name="connsiteX1" fmla="*/ 917649 w 2168991"/>
              <a:gd name="connsiteY1" fmla="*/ 87455 h 595212"/>
              <a:gd name="connsiteX2" fmla="*/ 0 w 2168991"/>
              <a:gd name="connsiteY2" fmla="*/ 595212 h 595212"/>
              <a:gd name="connsiteX0" fmla="*/ 2086652 w 2086652"/>
              <a:gd name="connsiteY0" fmla="*/ 55977 h 615379"/>
              <a:gd name="connsiteX1" fmla="*/ 917649 w 2086652"/>
              <a:gd name="connsiteY1" fmla="*/ 107622 h 615379"/>
              <a:gd name="connsiteX2" fmla="*/ 0 w 2086652"/>
              <a:gd name="connsiteY2" fmla="*/ 615379 h 61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6652" h="615379">
                <a:moveTo>
                  <a:pt x="2086652" y="55977"/>
                </a:moveTo>
                <a:cubicBezTo>
                  <a:pt x="1652204" y="0"/>
                  <a:pt x="1265424" y="14388"/>
                  <a:pt x="917649" y="107622"/>
                </a:cubicBezTo>
                <a:cubicBezTo>
                  <a:pt x="569874" y="200856"/>
                  <a:pt x="188513" y="396529"/>
                  <a:pt x="0" y="615379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rot="9139743">
            <a:off x="5199986" y="4949326"/>
            <a:ext cx="1723826" cy="1063363"/>
          </a:xfrm>
          <a:custGeom>
            <a:avLst/>
            <a:gdLst>
              <a:gd name="connsiteX0" fmla="*/ 0 w 1373767"/>
              <a:gd name="connsiteY0" fmla="*/ 484646 h 484646"/>
              <a:gd name="connsiteX1" fmla="*/ 1083413 w 1373767"/>
              <a:gd name="connsiteY1" fmla="*/ 38280 h 484646"/>
              <a:gd name="connsiteX2" fmla="*/ 1373767 w 1373767"/>
              <a:gd name="connsiteY2" fmla="*/ 254963 h 484646"/>
              <a:gd name="connsiteX0" fmla="*/ 580226 w 1007452"/>
              <a:gd name="connsiteY0" fmla="*/ 204043 h 1095692"/>
              <a:gd name="connsiteX1" fmla="*/ 41410 w 1007452"/>
              <a:gd name="connsiteY1" fmla="*/ 879009 h 1095692"/>
              <a:gd name="connsiteX2" fmla="*/ 331764 w 1007452"/>
              <a:gd name="connsiteY2" fmla="*/ 1095692 h 1095692"/>
              <a:gd name="connsiteX0" fmla="*/ 2243024 w 2670250"/>
              <a:gd name="connsiteY0" fmla="*/ 204043 h 979947"/>
              <a:gd name="connsiteX1" fmla="*/ 1704208 w 2670250"/>
              <a:gd name="connsiteY1" fmla="*/ 879009 h 979947"/>
              <a:gd name="connsiteX2" fmla="*/ 30697 w 2670250"/>
              <a:gd name="connsiteY2" fmla="*/ 809671 h 979947"/>
              <a:gd name="connsiteX0" fmla="*/ 2243024 w 2670250"/>
              <a:gd name="connsiteY0" fmla="*/ 204043 h 809671"/>
              <a:gd name="connsiteX1" fmla="*/ 1035019 w 2670250"/>
              <a:gd name="connsiteY1" fmla="*/ 320693 h 809671"/>
              <a:gd name="connsiteX2" fmla="*/ 30697 w 2670250"/>
              <a:gd name="connsiteY2" fmla="*/ 809671 h 809671"/>
              <a:gd name="connsiteX0" fmla="*/ 2243024 w 2243024"/>
              <a:gd name="connsiteY0" fmla="*/ 55977 h 661605"/>
              <a:gd name="connsiteX1" fmla="*/ 1035019 w 2243024"/>
              <a:gd name="connsiteY1" fmla="*/ 172627 h 661605"/>
              <a:gd name="connsiteX2" fmla="*/ 30697 w 2243024"/>
              <a:gd name="connsiteY2" fmla="*/ 661605 h 661605"/>
              <a:gd name="connsiteX0" fmla="*/ 2212327 w 2212327"/>
              <a:gd name="connsiteY0" fmla="*/ 55977 h 661605"/>
              <a:gd name="connsiteX1" fmla="*/ 1004322 w 2212327"/>
              <a:gd name="connsiteY1" fmla="*/ 172627 h 661605"/>
              <a:gd name="connsiteX2" fmla="*/ 0 w 2212327"/>
              <a:gd name="connsiteY2" fmla="*/ 661605 h 661605"/>
              <a:gd name="connsiteX0" fmla="*/ 2125654 w 2125654"/>
              <a:gd name="connsiteY0" fmla="*/ 55977 h 680384"/>
              <a:gd name="connsiteX1" fmla="*/ 917649 w 2125654"/>
              <a:gd name="connsiteY1" fmla="*/ 172627 h 680384"/>
              <a:gd name="connsiteX2" fmla="*/ 0 w 2125654"/>
              <a:gd name="connsiteY2" fmla="*/ 680384 h 680384"/>
              <a:gd name="connsiteX0" fmla="*/ 2168991 w 2168991"/>
              <a:gd name="connsiteY0" fmla="*/ 70479 h 595212"/>
              <a:gd name="connsiteX1" fmla="*/ 917649 w 2168991"/>
              <a:gd name="connsiteY1" fmla="*/ 87455 h 595212"/>
              <a:gd name="connsiteX2" fmla="*/ 0 w 2168991"/>
              <a:gd name="connsiteY2" fmla="*/ 595212 h 595212"/>
              <a:gd name="connsiteX0" fmla="*/ 2086652 w 2086652"/>
              <a:gd name="connsiteY0" fmla="*/ 55977 h 615379"/>
              <a:gd name="connsiteX1" fmla="*/ 917649 w 2086652"/>
              <a:gd name="connsiteY1" fmla="*/ 107622 h 615379"/>
              <a:gd name="connsiteX2" fmla="*/ 0 w 2086652"/>
              <a:gd name="connsiteY2" fmla="*/ 615379 h 61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6652" h="615379">
                <a:moveTo>
                  <a:pt x="2086652" y="55977"/>
                </a:moveTo>
                <a:cubicBezTo>
                  <a:pt x="1652204" y="0"/>
                  <a:pt x="1265424" y="14388"/>
                  <a:pt x="917649" y="107622"/>
                </a:cubicBezTo>
                <a:cubicBezTo>
                  <a:pt x="569874" y="200856"/>
                  <a:pt x="188513" y="396529"/>
                  <a:pt x="0" y="615379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816152" y="2787978"/>
            <a:ext cx="2136848" cy="615379"/>
          </a:xfrm>
          <a:custGeom>
            <a:avLst/>
            <a:gdLst>
              <a:gd name="connsiteX0" fmla="*/ 0 w 1373767"/>
              <a:gd name="connsiteY0" fmla="*/ 484646 h 484646"/>
              <a:gd name="connsiteX1" fmla="*/ 1083413 w 1373767"/>
              <a:gd name="connsiteY1" fmla="*/ 38280 h 484646"/>
              <a:gd name="connsiteX2" fmla="*/ 1373767 w 1373767"/>
              <a:gd name="connsiteY2" fmla="*/ 254963 h 484646"/>
              <a:gd name="connsiteX0" fmla="*/ 580226 w 1007452"/>
              <a:gd name="connsiteY0" fmla="*/ 204043 h 1095692"/>
              <a:gd name="connsiteX1" fmla="*/ 41410 w 1007452"/>
              <a:gd name="connsiteY1" fmla="*/ 879009 h 1095692"/>
              <a:gd name="connsiteX2" fmla="*/ 331764 w 1007452"/>
              <a:gd name="connsiteY2" fmla="*/ 1095692 h 1095692"/>
              <a:gd name="connsiteX0" fmla="*/ 2243024 w 2670250"/>
              <a:gd name="connsiteY0" fmla="*/ 204043 h 979947"/>
              <a:gd name="connsiteX1" fmla="*/ 1704208 w 2670250"/>
              <a:gd name="connsiteY1" fmla="*/ 879009 h 979947"/>
              <a:gd name="connsiteX2" fmla="*/ 30697 w 2670250"/>
              <a:gd name="connsiteY2" fmla="*/ 809671 h 979947"/>
              <a:gd name="connsiteX0" fmla="*/ 2243024 w 2670250"/>
              <a:gd name="connsiteY0" fmla="*/ 204043 h 809671"/>
              <a:gd name="connsiteX1" fmla="*/ 1035019 w 2670250"/>
              <a:gd name="connsiteY1" fmla="*/ 320693 h 809671"/>
              <a:gd name="connsiteX2" fmla="*/ 30697 w 2670250"/>
              <a:gd name="connsiteY2" fmla="*/ 809671 h 809671"/>
              <a:gd name="connsiteX0" fmla="*/ 2243024 w 2243024"/>
              <a:gd name="connsiteY0" fmla="*/ 55977 h 661605"/>
              <a:gd name="connsiteX1" fmla="*/ 1035019 w 2243024"/>
              <a:gd name="connsiteY1" fmla="*/ 172627 h 661605"/>
              <a:gd name="connsiteX2" fmla="*/ 30697 w 2243024"/>
              <a:gd name="connsiteY2" fmla="*/ 661605 h 661605"/>
              <a:gd name="connsiteX0" fmla="*/ 2212327 w 2212327"/>
              <a:gd name="connsiteY0" fmla="*/ 55977 h 661605"/>
              <a:gd name="connsiteX1" fmla="*/ 1004322 w 2212327"/>
              <a:gd name="connsiteY1" fmla="*/ 172627 h 661605"/>
              <a:gd name="connsiteX2" fmla="*/ 0 w 2212327"/>
              <a:gd name="connsiteY2" fmla="*/ 661605 h 661605"/>
              <a:gd name="connsiteX0" fmla="*/ 2125654 w 2125654"/>
              <a:gd name="connsiteY0" fmla="*/ 55977 h 680384"/>
              <a:gd name="connsiteX1" fmla="*/ 917649 w 2125654"/>
              <a:gd name="connsiteY1" fmla="*/ 172627 h 680384"/>
              <a:gd name="connsiteX2" fmla="*/ 0 w 2125654"/>
              <a:gd name="connsiteY2" fmla="*/ 680384 h 680384"/>
              <a:gd name="connsiteX0" fmla="*/ 2168991 w 2168991"/>
              <a:gd name="connsiteY0" fmla="*/ 70479 h 595212"/>
              <a:gd name="connsiteX1" fmla="*/ 917649 w 2168991"/>
              <a:gd name="connsiteY1" fmla="*/ 87455 h 595212"/>
              <a:gd name="connsiteX2" fmla="*/ 0 w 2168991"/>
              <a:gd name="connsiteY2" fmla="*/ 595212 h 595212"/>
              <a:gd name="connsiteX0" fmla="*/ 2086652 w 2086652"/>
              <a:gd name="connsiteY0" fmla="*/ 55977 h 615379"/>
              <a:gd name="connsiteX1" fmla="*/ 917649 w 2086652"/>
              <a:gd name="connsiteY1" fmla="*/ 107622 h 615379"/>
              <a:gd name="connsiteX2" fmla="*/ 0 w 2086652"/>
              <a:gd name="connsiteY2" fmla="*/ 615379 h 61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6652" h="615379">
                <a:moveTo>
                  <a:pt x="2086652" y="55977"/>
                </a:moveTo>
                <a:cubicBezTo>
                  <a:pt x="1652204" y="0"/>
                  <a:pt x="1265424" y="14388"/>
                  <a:pt x="917649" y="107622"/>
                </a:cubicBezTo>
                <a:cubicBezTo>
                  <a:pt x="569874" y="200856"/>
                  <a:pt x="188513" y="396529"/>
                  <a:pt x="0" y="615379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18780246">
            <a:off x="1948341" y="3780939"/>
            <a:ext cx="1124019" cy="580446"/>
          </a:xfrm>
          <a:custGeom>
            <a:avLst/>
            <a:gdLst>
              <a:gd name="connsiteX0" fmla="*/ 0 w 1373767"/>
              <a:gd name="connsiteY0" fmla="*/ 484646 h 484646"/>
              <a:gd name="connsiteX1" fmla="*/ 1083413 w 1373767"/>
              <a:gd name="connsiteY1" fmla="*/ 38280 h 484646"/>
              <a:gd name="connsiteX2" fmla="*/ 1373767 w 1373767"/>
              <a:gd name="connsiteY2" fmla="*/ 254963 h 484646"/>
              <a:gd name="connsiteX0" fmla="*/ 580226 w 1007452"/>
              <a:gd name="connsiteY0" fmla="*/ 204043 h 1095692"/>
              <a:gd name="connsiteX1" fmla="*/ 41410 w 1007452"/>
              <a:gd name="connsiteY1" fmla="*/ 879009 h 1095692"/>
              <a:gd name="connsiteX2" fmla="*/ 331764 w 1007452"/>
              <a:gd name="connsiteY2" fmla="*/ 1095692 h 1095692"/>
              <a:gd name="connsiteX0" fmla="*/ 2243024 w 2670250"/>
              <a:gd name="connsiteY0" fmla="*/ 204043 h 979947"/>
              <a:gd name="connsiteX1" fmla="*/ 1704208 w 2670250"/>
              <a:gd name="connsiteY1" fmla="*/ 879009 h 979947"/>
              <a:gd name="connsiteX2" fmla="*/ 30697 w 2670250"/>
              <a:gd name="connsiteY2" fmla="*/ 809671 h 979947"/>
              <a:gd name="connsiteX0" fmla="*/ 2243024 w 2670250"/>
              <a:gd name="connsiteY0" fmla="*/ 204043 h 809671"/>
              <a:gd name="connsiteX1" fmla="*/ 1035019 w 2670250"/>
              <a:gd name="connsiteY1" fmla="*/ 320693 h 809671"/>
              <a:gd name="connsiteX2" fmla="*/ 30697 w 2670250"/>
              <a:gd name="connsiteY2" fmla="*/ 809671 h 809671"/>
              <a:gd name="connsiteX0" fmla="*/ 2243024 w 2243024"/>
              <a:gd name="connsiteY0" fmla="*/ 55977 h 661605"/>
              <a:gd name="connsiteX1" fmla="*/ 1035019 w 2243024"/>
              <a:gd name="connsiteY1" fmla="*/ 172627 h 661605"/>
              <a:gd name="connsiteX2" fmla="*/ 30697 w 2243024"/>
              <a:gd name="connsiteY2" fmla="*/ 661605 h 661605"/>
              <a:gd name="connsiteX0" fmla="*/ 2212327 w 2212327"/>
              <a:gd name="connsiteY0" fmla="*/ 55977 h 661605"/>
              <a:gd name="connsiteX1" fmla="*/ 1004322 w 2212327"/>
              <a:gd name="connsiteY1" fmla="*/ 172627 h 661605"/>
              <a:gd name="connsiteX2" fmla="*/ 0 w 2212327"/>
              <a:gd name="connsiteY2" fmla="*/ 661605 h 661605"/>
              <a:gd name="connsiteX0" fmla="*/ 2125654 w 2125654"/>
              <a:gd name="connsiteY0" fmla="*/ 55977 h 680384"/>
              <a:gd name="connsiteX1" fmla="*/ 917649 w 2125654"/>
              <a:gd name="connsiteY1" fmla="*/ 172627 h 680384"/>
              <a:gd name="connsiteX2" fmla="*/ 0 w 2125654"/>
              <a:gd name="connsiteY2" fmla="*/ 680384 h 680384"/>
              <a:gd name="connsiteX0" fmla="*/ 2168991 w 2168991"/>
              <a:gd name="connsiteY0" fmla="*/ 70479 h 595212"/>
              <a:gd name="connsiteX1" fmla="*/ 917649 w 2168991"/>
              <a:gd name="connsiteY1" fmla="*/ 87455 h 595212"/>
              <a:gd name="connsiteX2" fmla="*/ 0 w 2168991"/>
              <a:gd name="connsiteY2" fmla="*/ 595212 h 595212"/>
              <a:gd name="connsiteX0" fmla="*/ 2086652 w 2086652"/>
              <a:gd name="connsiteY0" fmla="*/ 55977 h 615379"/>
              <a:gd name="connsiteX1" fmla="*/ 917649 w 2086652"/>
              <a:gd name="connsiteY1" fmla="*/ 107622 h 615379"/>
              <a:gd name="connsiteX2" fmla="*/ 0 w 2086652"/>
              <a:gd name="connsiteY2" fmla="*/ 615379 h 61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6652" h="615379">
                <a:moveTo>
                  <a:pt x="2086652" y="55977"/>
                </a:moveTo>
                <a:cubicBezTo>
                  <a:pt x="1652204" y="0"/>
                  <a:pt x="1265424" y="14388"/>
                  <a:pt x="917649" y="107622"/>
                </a:cubicBezTo>
                <a:cubicBezTo>
                  <a:pt x="569874" y="200856"/>
                  <a:pt x="188513" y="396529"/>
                  <a:pt x="0" y="615379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95400" y="533400"/>
            <a:ext cx="7848600" cy="6172200"/>
          </a:xfrm>
        </p:spPr>
        <p:txBody>
          <a:bodyPr/>
          <a:lstStyle/>
          <a:p>
            <a:pPr marL="0" indent="0"/>
            <a:r>
              <a:rPr lang="bg-BG" dirty="0" smtClean="0"/>
              <a:t>Защо не може да се каже “някои ребра са еднопосочни”? Ето защо:</a:t>
            </a:r>
            <a:endParaRPr lang="en-US" dirty="0" smtClean="0"/>
          </a:p>
          <a:p>
            <a:pPr marL="0" indent="0"/>
            <a:endParaRPr lang="bg-BG" sz="2800" b="0" dirty="0" smtClean="0"/>
          </a:p>
          <a:p>
            <a:pPr marL="0" indent="0"/>
            <a:endParaRPr lang="bg-BG" sz="2800" b="0" dirty="0"/>
          </a:p>
          <a:p>
            <a:pPr marL="0" indent="0"/>
            <a:endParaRPr lang="bg-BG" sz="2800" b="0" dirty="0" smtClean="0"/>
          </a:p>
          <a:p>
            <a:pPr marL="0" indent="0"/>
            <a:r>
              <a:rPr lang="bg-BG" sz="2800" b="0" dirty="0" smtClean="0"/>
              <a:t>						този граф</a:t>
            </a:r>
          </a:p>
          <a:p>
            <a:pPr marL="0" indent="0"/>
            <a:r>
              <a:rPr lang="bg-BG" sz="2800" b="0" dirty="0" smtClean="0"/>
              <a:t>						приемаме за</a:t>
            </a:r>
          </a:p>
          <a:p>
            <a:pPr marL="0" indent="0"/>
            <a:r>
              <a:rPr lang="bg-BG" sz="2800" b="0" dirty="0" smtClean="0"/>
              <a:t>						симетричен</a:t>
            </a:r>
            <a:endParaRPr lang="en-US" sz="2800" b="0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361570" y="3619500"/>
            <a:ext cx="348293" cy="118047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361570" y="4799971"/>
            <a:ext cx="2153280" cy="281617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476500" y="4852988"/>
            <a:ext cx="3009270" cy="139478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742570" y="2924175"/>
            <a:ext cx="2172330" cy="580395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72013" y="2894970"/>
            <a:ext cx="356557" cy="2091368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028570" y="2894970"/>
            <a:ext cx="1438905" cy="150558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5548313" y="4495170"/>
            <a:ext cx="1004257" cy="1643693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647570" y="5104770"/>
            <a:ext cx="762630" cy="1038855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rot="20700000">
            <a:off x="2618194" y="33801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20700000">
            <a:off x="4904194" y="2770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20700000">
            <a:off x="6428194" y="43707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20700000">
            <a:off x="4523194" y="49803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20700000">
            <a:off x="5361395" y="61233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rot="20700000">
            <a:off x="2237193" y="4675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Планарен граф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bg-BG" dirty="0" smtClean="0"/>
              <a:t>Може да се нарисува в равнината без пресичане на ребра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405063" y="3619501"/>
            <a:ext cx="304800" cy="10525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490788" y="4800600"/>
            <a:ext cx="2024062" cy="2809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476500" y="4852988"/>
            <a:ext cx="3009270" cy="139478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742570" y="2924175"/>
            <a:ext cx="2172330" cy="58039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72014" y="3024188"/>
            <a:ext cx="328611" cy="19621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119688" y="2995613"/>
            <a:ext cx="1347787" cy="140493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5548313" y="4495170"/>
            <a:ext cx="1004257" cy="16436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647570" y="5104770"/>
            <a:ext cx="762630" cy="103885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rot="20700000">
            <a:off x="2618194" y="33801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20700000">
            <a:off x="4904194" y="2770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20700000">
            <a:off x="6428194" y="43707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20700000">
            <a:off x="4523194" y="49803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20700000">
            <a:off x="5361395" y="61233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rot="20700000">
            <a:off x="2237193" y="4675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2743200" y="2514600"/>
            <a:ext cx="2743200" cy="27700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95400" y="381000"/>
            <a:ext cx="7848600" cy="6324600"/>
          </a:xfrm>
        </p:spPr>
        <p:txBody>
          <a:bodyPr/>
          <a:lstStyle/>
          <a:p>
            <a:pPr marL="0" indent="0"/>
            <a:r>
              <a:rPr lang="bg-BG" dirty="0" smtClean="0"/>
              <a:t>Този също е планарен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405063" y="2629531"/>
            <a:ext cx="304800" cy="10525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490788" y="3810630"/>
            <a:ext cx="2024062" cy="2809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476500" y="3863018"/>
            <a:ext cx="3009270" cy="139478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742570" y="1934205"/>
            <a:ext cx="2172330" cy="58039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72014" y="2034218"/>
            <a:ext cx="328611" cy="19621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119688" y="2005643"/>
            <a:ext cx="1347787" cy="140493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5548313" y="3505200"/>
            <a:ext cx="1004257" cy="16436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647570" y="4114800"/>
            <a:ext cx="762630" cy="103885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rot="20700000">
            <a:off x="2618194" y="239022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20700000">
            <a:off x="4904194" y="17806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20700000">
            <a:off x="6428194" y="33808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20700000">
            <a:off x="4523194" y="399042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20700000">
            <a:off x="5361395" y="51334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rot="20700000">
            <a:off x="2237193" y="36856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6071368">
            <a:off x="1928506" y="2005031"/>
            <a:ext cx="3044092" cy="4402486"/>
          </a:xfrm>
          <a:custGeom>
            <a:avLst/>
            <a:gdLst>
              <a:gd name="connsiteX0" fmla="*/ 0 w 1373767"/>
              <a:gd name="connsiteY0" fmla="*/ 484646 h 484646"/>
              <a:gd name="connsiteX1" fmla="*/ 1083413 w 1373767"/>
              <a:gd name="connsiteY1" fmla="*/ 38280 h 484646"/>
              <a:gd name="connsiteX2" fmla="*/ 1373767 w 1373767"/>
              <a:gd name="connsiteY2" fmla="*/ 254963 h 484646"/>
              <a:gd name="connsiteX0" fmla="*/ 580226 w 1007452"/>
              <a:gd name="connsiteY0" fmla="*/ 204043 h 1095692"/>
              <a:gd name="connsiteX1" fmla="*/ 41410 w 1007452"/>
              <a:gd name="connsiteY1" fmla="*/ 879009 h 1095692"/>
              <a:gd name="connsiteX2" fmla="*/ 331764 w 1007452"/>
              <a:gd name="connsiteY2" fmla="*/ 1095692 h 1095692"/>
              <a:gd name="connsiteX0" fmla="*/ 2243024 w 2670250"/>
              <a:gd name="connsiteY0" fmla="*/ 204043 h 979947"/>
              <a:gd name="connsiteX1" fmla="*/ 1704208 w 2670250"/>
              <a:gd name="connsiteY1" fmla="*/ 879009 h 979947"/>
              <a:gd name="connsiteX2" fmla="*/ 30697 w 2670250"/>
              <a:gd name="connsiteY2" fmla="*/ 809671 h 979947"/>
              <a:gd name="connsiteX0" fmla="*/ 2243024 w 2670250"/>
              <a:gd name="connsiteY0" fmla="*/ 204043 h 809671"/>
              <a:gd name="connsiteX1" fmla="*/ 1035019 w 2670250"/>
              <a:gd name="connsiteY1" fmla="*/ 320693 h 809671"/>
              <a:gd name="connsiteX2" fmla="*/ 30697 w 2670250"/>
              <a:gd name="connsiteY2" fmla="*/ 809671 h 809671"/>
              <a:gd name="connsiteX0" fmla="*/ 2243024 w 2243024"/>
              <a:gd name="connsiteY0" fmla="*/ 55977 h 661605"/>
              <a:gd name="connsiteX1" fmla="*/ 1035019 w 2243024"/>
              <a:gd name="connsiteY1" fmla="*/ 172627 h 661605"/>
              <a:gd name="connsiteX2" fmla="*/ 30697 w 2243024"/>
              <a:gd name="connsiteY2" fmla="*/ 661605 h 661605"/>
              <a:gd name="connsiteX0" fmla="*/ 2212327 w 2212327"/>
              <a:gd name="connsiteY0" fmla="*/ 55977 h 661605"/>
              <a:gd name="connsiteX1" fmla="*/ 1004322 w 2212327"/>
              <a:gd name="connsiteY1" fmla="*/ 172627 h 661605"/>
              <a:gd name="connsiteX2" fmla="*/ 0 w 2212327"/>
              <a:gd name="connsiteY2" fmla="*/ 661605 h 661605"/>
              <a:gd name="connsiteX0" fmla="*/ 2125654 w 2125654"/>
              <a:gd name="connsiteY0" fmla="*/ 55977 h 680384"/>
              <a:gd name="connsiteX1" fmla="*/ 917649 w 2125654"/>
              <a:gd name="connsiteY1" fmla="*/ 172627 h 680384"/>
              <a:gd name="connsiteX2" fmla="*/ 0 w 2125654"/>
              <a:gd name="connsiteY2" fmla="*/ 680384 h 680384"/>
              <a:gd name="connsiteX0" fmla="*/ 2168991 w 2168991"/>
              <a:gd name="connsiteY0" fmla="*/ 70479 h 595212"/>
              <a:gd name="connsiteX1" fmla="*/ 917649 w 2168991"/>
              <a:gd name="connsiteY1" fmla="*/ 87455 h 595212"/>
              <a:gd name="connsiteX2" fmla="*/ 0 w 2168991"/>
              <a:gd name="connsiteY2" fmla="*/ 595212 h 595212"/>
              <a:gd name="connsiteX0" fmla="*/ 2086652 w 2086652"/>
              <a:gd name="connsiteY0" fmla="*/ 55977 h 615379"/>
              <a:gd name="connsiteX1" fmla="*/ 917649 w 2086652"/>
              <a:gd name="connsiteY1" fmla="*/ 107622 h 615379"/>
              <a:gd name="connsiteX2" fmla="*/ 0 w 2086652"/>
              <a:gd name="connsiteY2" fmla="*/ 615379 h 615379"/>
              <a:gd name="connsiteX0" fmla="*/ 2086652 w 2086652"/>
              <a:gd name="connsiteY0" fmla="*/ 1063635 h 1623037"/>
              <a:gd name="connsiteX1" fmla="*/ 1387070 w 2086652"/>
              <a:gd name="connsiteY1" fmla="*/ 93234 h 1623037"/>
              <a:gd name="connsiteX2" fmla="*/ 0 w 2086652"/>
              <a:gd name="connsiteY2" fmla="*/ 1623037 h 1623037"/>
              <a:gd name="connsiteX0" fmla="*/ 3587543 w 3587543"/>
              <a:gd name="connsiteY0" fmla="*/ 967057 h 1642352"/>
              <a:gd name="connsiteX1" fmla="*/ 1387070 w 3587543"/>
              <a:gd name="connsiteY1" fmla="*/ 112549 h 1642352"/>
              <a:gd name="connsiteX2" fmla="*/ 0 w 3587543"/>
              <a:gd name="connsiteY2" fmla="*/ 1642352 h 1642352"/>
              <a:gd name="connsiteX0" fmla="*/ 3587543 w 3587543"/>
              <a:gd name="connsiteY0" fmla="*/ 967057 h 1642352"/>
              <a:gd name="connsiteX1" fmla="*/ 1387070 w 3587543"/>
              <a:gd name="connsiteY1" fmla="*/ 112549 h 1642352"/>
              <a:gd name="connsiteX2" fmla="*/ 0 w 3587543"/>
              <a:gd name="connsiteY2" fmla="*/ 1642352 h 1642352"/>
              <a:gd name="connsiteX0" fmla="*/ 3587543 w 3587543"/>
              <a:gd name="connsiteY0" fmla="*/ 1005899 h 1681194"/>
              <a:gd name="connsiteX1" fmla="*/ 1287049 w 3587543"/>
              <a:gd name="connsiteY1" fmla="*/ 112549 h 1681194"/>
              <a:gd name="connsiteX2" fmla="*/ 0 w 3587543"/>
              <a:gd name="connsiteY2" fmla="*/ 1681194 h 1681194"/>
              <a:gd name="connsiteX0" fmla="*/ 4205955 w 4205955"/>
              <a:gd name="connsiteY0" fmla="*/ 293020 h 4242573"/>
              <a:gd name="connsiteX1" fmla="*/ 1287049 w 4205955"/>
              <a:gd name="connsiteY1" fmla="*/ 2673928 h 4242573"/>
              <a:gd name="connsiteX2" fmla="*/ 0 w 4205955"/>
              <a:gd name="connsiteY2" fmla="*/ 4242573 h 4242573"/>
              <a:gd name="connsiteX0" fmla="*/ 4205955 w 4205955"/>
              <a:gd name="connsiteY0" fmla="*/ 0 h 3949553"/>
              <a:gd name="connsiteX1" fmla="*/ 1287049 w 4205955"/>
              <a:gd name="connsiteY1" fmla="*/ 2380908 h 3949553"/>
              <a:gd name="connsiteX2" fmla="*/ 0 w 4205955"/>
              <a:gd name="connsiteY2" fmla="*/ 3949553 h 3949553"/>
              <a:gd name="connsiteX0" fmla="*/ 4189436 w 4189436"/>
              <a:gd name="connsiteY0" fmla="*/ 0 h 3997973"/>
              <a:gd name="connsiteX1" fmla="*/ 1287049 w 4189436"/>
              <a:gd name="connsiteY1" fmla="*/ 2429328 h 3997973"/>
              <a:gd name="connsiteX2" fmla="*/ 0 w 4189436"/>
              <a:gd name="connsiteY2" fmla="*/ 3997973 h 3997973"/>
              <a:gd name="connsiteX0" fmla="*/ 4189436 w 4189436"/>
              <a:gd name="connsiteY0" fmla="*/ 0 h 3997973"/>
              <a:gd name="connsiteX1" fmla="*/ 2347799 w 4189436"/>
              <a:gd name="connsiteY1" fmla="*/ 1469091 h 3997973"/>
              <a:gd name="connsiteX2" fmla="*/ 0 w 4189436"/>
              <a:gd name="connsiteY2" fmla="*/ 3997973 h 3997973"/>
              <a:gd name="connsiteX0" fmla="*/ 4189436 w 4189436"/>
              <a:gd name="connsiteY0" fmla="*/ 0 h 3997973"/>
              <a:gd name="connsiteX1" fmla="*/ 2347799 w 4189436"/>
              <a:gd name="connsiteY1" fmla="*/ 1469091 h 3997973"/>
              <a:gd name="connsiteX2" fmla="*/ 0 w 4189436"/>
              <a:gd name="connsiteY2" fmla="*/ 3997973 h 3997973"/>
              <a:gd name="connsiteX0" fmla="*/ 4189436 w 4189436"/>
              <a:gd name="connsiteY0" fmla="*/ 0 h 3997973"/>
              <a:gd name="connsiteX1" fmla="*/ 2347799 w 4189436"/>
              <a:gd name="connsiteY1" fmla="*/ 1469091 h 3997973"/>
              <a:gd name="connsiteX2" fmla="*/ 0 w 4189436"/>
              <a:gd name="connsiteY2" fmla="*/ 3997973 h 3997973"/>
              <a:gd name="connsiteX0" fmla="*/ 2481470 w 2481470"/>
              <a:gd name="connsiteY0" fmla="*/ 0 h 1981489"/>
              <a:gd name="connsiteX1" fmla="*/ 639833 w 2481470"/>
              <a:gd name="connsiteY1" fmla="*/ 1469091 h 1981489"/>
              <a:gd name="connsiteX2" fmla="*/ 120470 w 2481470"/>
              <a:gd name="connsiteY2" fmla="*/ 1981489 h 1981489"/>
              <a:gd name="connsiteX0" fmla="*/ 2361000 w 2361000"/>
              <a:gd name="connsiteY0" fmla="*/ 0 h 1981489"/>
              <a:gd name="connsiteX1" fmla="*/ 919449 w 2361000"/>
              <a:gd name="connsiteY1" fmla="*/ 1624456 h 1981489"/>
              <a:gd name="connsiteX2" fmla="*/ 0 w 2361000"/>
              <a:gd name="connsiteY2" fmla="*/ 1981489 h 1981489"/>
              <a:gd name="connsiteX0" fmla="*/ 2361000 w 2361000"/>
              <a:gd name="connsiteY0" fmla="*/ 0 h 1981489"/>
              <a:gd name="connsiteX1" fmla="*/ 919449 w 2361000"/>
              <a:gd name="connsiteY1" fmla="*/ 1624456 h 1981489"/>
              <a:gd name="connsiteX2" fmla="*/ 0 w 2361000"/>
              <a:gd name="connsiteY2" fmla="*/ 1981489 h 1981489"/>
              <a:gd name="connsiteX0" fmla="*/ 2361000 w 2361000"/>
              <a:gd name="connsiteY0" fmla="*/ 0 h 1981489"/>
              <a:gd name="connsiteX1" fmla="*/ 786391 w 2361000"/>
              <a:gd name="connsiteY1" fmla="*/ 1488777 h 1981489"/>
              <a:gd name="connsiteX2" fmla="*/ 0 w 2361000"/>
              <a:gd name="connsiteY2" fmla="*/ 1981489 h 1981489"/>
              <a:gd name="connsiteX0" fmla="*/ 2214443 w 2931468"/>
              <a:gd name="connsiteY0" fmla="*/ 0 h 3290303"/>
              <a:gd name="connsiteX1" fmla="*/ 639834 w 2931468"/>
              <a:gd name="connsiteY1" fmla="*/ 1488777 h 3290303"/>
              <a:gd name="connsiteX2" fmla="*/ 2742955 w 2931468"/>
              <a:gd name="connsiteY2" fmla="*/ 3290303 h 3290303"/>
              <a:gd name="connsiteX0" fmla="*/ 2214442 w 3760858"/>
              <a:gd name="connsiteY0" fmla="*/ 0 h 3744338"/>
              <a:gd name="connsiteX1" fmla="*/ 639833 w 3760858"/>
              <a:gd name="connsiteY1" fmla="*/ 1488777 h 3744338"/>
              <a:gd name="connsiteX2" fmla="*/ 2742954 w 3760858"/>
              <a:gd name="connsiteY2" fmla="*/ 3290303 h 3744338"/>
              <a:gd name="connsiteX0" fmla="*/ 553575 w 4649602"/>
              <a:gd name="connsiteY0" fmla="*/ 0 h 3942410"/>
              <a:gd name="connsiteX1" fmla="*/ 3834960 w 4649602"/>
              <a:gd name="connsiteY1" fmla="*/ 3716438 h 3942410"/>
              <a:gd name="connsiteX2" fmla="*/ 1082087 w 4649602"/>
              <a:gd name="connsiteY2" fmla="*/ 3290303 h 3942410"/>
              <a:gd name="connsiteX0" fmla="*/ 553575 w 4649602"/>
              <a:gd name="connsiteY0" fmla="*/ 0 h 4031755"/>
              <a:gd name="connsiteX1" fmla="*/ 3834960 w 4649602"/>
              <a:gd name="connsiteY1" fmla="*/ 3716438 h 4031755"/>
              <a:gd name="connsiteX2" fmla="*/ 1082087 w 4649602"/>
              <a:gd name="connsiteY2" fmla="*/ 3290303 h 4031755"/>
              <a:gd name="connsiteX0" fmla="*/ 553575 w 4482580"/>
              <a:gd name="connsiteY0" fmla="*/ 0 h 4031755"/>
              <a:gd name="connsiteX1" fmla="*/ 3834960 w 4482580"/>
              <a:gd name="connsiteY1" fmla="*/ 3716438 h 4031755"/>
              <a:gd name="connsiteX2" fmla="*/ 1082087 w 4482580"/>
              <a:gd name="connsiteY2" fmla="*/ 3290303 h 4031755"/>
              <a:gd name="connsiteX0" fmla="*/ 2411466 w 3400493"/>
              <a:gd name="connsiteY0" fmla="*/ 0 h 2768406"/>
              <a:gd name="connsiteX1" fmla="*/ 2752873 w 3400493"/>
              <a:gd name="connsiteY1" fmla="*/ 2453089 h 2768406"/>
              <a:gd name="connsiteX2" fmla="*/ 0 w 3400493"/>
              <a:gd name="connsiteY2" fmla="*/ 2026954 h 2768406"/>
              <a:gd name="connsiteX0" fmla="*/ 2411466 w 3400493"/>
              <a:gd name="connsiteY0" fmla="*/ 0 h 2768406"/>
              <a:gd name="connsiteX1" fmla="*/ 2752873 w 3400493"/>
              <a:gd name="connsiteY1" fmla="*/ 2453089 h 2768406"/>
              <a:gd name="connsiteX2" fmla="*/ 0 w 3400493"/>
              <a:gd name="connsiteY2" fmla="*/ 2026954 h 2768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0493" h="2768406">
                <a:moveTo>
                  <a:pt x="2411466" y="0"/>
                </a:moveTo>
                <a:cubicBezTo>
                  <a:pt x="2613863" y="786872"/>
                  <a:pt x="3400493" y="1956841"/>
                  <a:pt x="2752873" y="2453089"/>
                </a:cubicBezTo>
                <a:cubicBezTo>
                  <a:pt x="2156024" y="2768406"/>
                  <a:pt x="1017904" y="2480989"/>
                  <a:pt x="0" y="2026954"/>
                </a:cubicBezTo>
              </a:path>
            </a:pathLst>
          </a:custGeom>
          <a:ln w="19050">
            <a:solidFill>
              <a:srgbClr val="0070C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335676" y="4240935"/>
            <a:ext cx="1066800" cy="990600"/>
          </a:xfrm>
          <a:prstGeom prst="straightConnector1">
            <a:avLst/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113858" y="3209311"/>
            <a:ext cx="1456196" cy="138987"/>
          </a:xfrm>
          <a:prstGeom prst="straightConnector1">
            <a:avLst/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Непланарен граф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bg-BG" dirty="0" smtClean="0"/>
              <a:t>Не може да се нарисува в равнината без пресичане на ребра</a:t>
            </a:r>
            <a:endParaRPr lang="en-US" dirty="0"/>
          </a:p>
        </p:txBody>
      </p:sp>
      <p:cxnSp>
        <p:nvCxnSpPr>
          <p:cNvPr id="57" name="Straight Arrow Connector 56"/>
          <p:cNvCxnSpPr>
            <a:endCxn id="18" idx="4"/>
          </p:cNvCxnSpPr>
          <p:nvPr/>
        </p:nvCxnSpPr>
        <p:spPr>
          <a:xfrm>
            <a:off x="4533900" y="3048000"/>
            <a:ext cx="1943096" cy="12806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8" idx="3"/>
          </p:cNvCxnSpPr>
          <p:nvPr/>
        </p:nvCxnSpPr>
        <p:spPr>
          <a:xfrm>
            <a:off x="4533900" y="3048000"/>
            <a:ext cx="1200903" cy="335278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8" idx="2"/>
          </p:cNvCxnSpPr>
          <p:nvPr/>
        </p:nvCxnSpPr>
        <p:spPr>
          <a:xfrm flipH="1">
            <a:off x="3332997" y="3048000"/>
            <a:ext cx="1200903" cy="335278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8" idx="1"/>
          </p:cNvCxnSpPr>
          <p:nvPr/>
        </p:nvCxnSpPr>
        <p:spPr>
          <a:xfrm flipH="1">
            <a:off x="2590804" y="3048000"/>
            <a:ext cx="1943096" cy="12806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18" idx="2"/>
          </p:cNvCxnSpPr>
          <p:nvPr/>
        </p:nvCxnSpPr>
        <p:spPr>
          <a:xfrm>
            <a:off x="2590804" y="4328652"/>
            <a:ext cx="742193" cy="207213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3276600" y="6400789"/>
            <a:ext cx="2458203" cy="1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8" idx="3"/>
          </p:cNvCxnSpPr>
          <p:nvPr/>
        </p:nvCxnSpPr>
        <p:spPr>
          <a:xfrm>
            <a:off x="2590804" y="4328652"/>
            <a:ext cx="3143999" cy="207213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18" idx="4"/>
          </p:cNvCxnSpPr>
          <p:nvPr/>
        </p:nvCxnSpPr>
        <p:spPr>
          <a:xfrm flipV="1">
            <a:off x="5734803" y="4328652"/>
            <a:ext cx="742193" cy="207213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8" idx="4"/>
          </p:cNvCxnSpPr>
          <p:nvPr/>
        </p:nvCxnSpPr>
        <p:spPr>
          <a:xfrm flipV="1">
            <a:off x="3332997" y="4328652"/>
            <a:ext cx="3143999" cy="207213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8" idx="1"/>
          </p:cNvCxnSpPr>
          <p:nvPr/>
        </p:nvCxnSpPr>
        <p:spPr>
          <a:xfrm flipH="1">
            <a:off x="2590804" y="4328652"/>
            <a:ext cx="388619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rot="20700000">
            <a:off x="4409525" y="292362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20700000">
            <a:off x="2479125" y="42190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20700000">
            <a:off x="6352623" y="42190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20700000">
            <a:off x="3228422" y="6276425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20700000">
            <a:off x="5641425" y="62764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95400" y="381000"/>
            <a:ext cx="7848600" cy="6324600"/>
          </a:xfrm>
        </p:spPr>
        <p:txBody>
          <a:bodyPr/>
          <a:lstStyle/>
          <a:p>
            <a:pPr marL="0" indent="0"/>
            <a:r>
              <a:rPr lang="bg-BG" dirty="0" smtClean="0"/>
              <a:t>Непланарен граф е и решението на следната задача:</a:t>
            </a:r>
          </a:p>
          <a:p>
            <a:pPr marL="0" indent="0"/>
            <a:endParaRPr lang="bg-BG" dirty="0" smtClean="0"/>
          </a:p>
          <a:p>
            <a:pPr marL="0" indent="0"/>
            <a:r>
              <a:rPr lang="bg-BG" dirty="0" smtClean="0"/>
              <a:t>Задача на доставчика</a:t>
            </a:r>
          </a:p>
          <a:p>
            <a:pPr marL="749300" lvl="1" indent="-349250">
              <a:buFont typeface="Calibri" pitchFamily="34" charset="0"/>
              <a:buChar char="–"/>
            </a:pPr>
            <a:r>
              <a:rPr lang="bg-BG" dirty="0" smtClean="0"/>
              <a:t>Съществуват три къщи</a:t>
            </a:r>
          </a:p>
          <a:p>
            <a:pPr marL="749300" lvl="1" indent="-349250">
              <a:buFont typeface="Calibri" pitchFamily="34" charset="0"/>
              <a:buChar char="–"/>
            </a:pPr>
            <a:r>
              <a:rPr lang="bg-BG" dirty="0" smtClean="0"/>
              <a:t>Съществуват три доставчика</a:t>
            </a:r>
            <a:br>
              <a:rPr lang="bg-BG" dirty="0" smtClean="0"/>
            </a:br>
            <a:r>
              <a:rPr lang="bg-BG" dirty="0" smtClean="0"/>
              <a:t>(например на вода, газ и кабел)</a:t>
            </a:r>
          </a:p>
          <a:p>
            <a:pPr marL="749300" lvl="1" indent="-349250">
              <a:buFont typeface="Calibri" pitchFamily="34" charset="0"/>
              <a:buChar char="–"/>
            </a:pPr>
            <a:r>
              <a:rPr lang="bg-BG" dirty="0" smtClean="0"/>
              <a:t>Всеки доставчик трябва да се свърже</a:t>
            </a:r>
            <a:br>
              <a:rPr lang="bg-BG" dirty="0" smtClean="0"/>
            </a:br>
            <a:r>
              <a:rPr lang="bg-BG" dirty="0" smtClean="0"/>
              <a:t>с всяка къща без пресичане на тръбите</a:t>
            </a:r>
            <a:endParaRPr lang="en-US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Претеглен граф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bg-BG" dirty="0" smtClean="0"/>
              <a:t>Ребрата имат “тегла”, “дължини”, “цени”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405063" y="3619501"/>
            <a:ext cx="304800" cy="10525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490788" y="4800600"/>
            <a:ext cx="2024062" cy="2809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476500" y="4852988"/>
            <a:ext cx="3009270" cy="139478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742570" y="2924175"/>
            <a:ext cx="2172330" cy="580395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72014" y="3024188"/>
            <a:ext cx="328611" cy="19621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119688" y="2995613"/>
            <a:ext cx="1347787" cy="140493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5548313" y="4495170"/>
            <a:ext cx="1004257" cy="1643693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647570" y="5104770"/>
            <a:ext cx="762630" cy="1038855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rot="20700000">
            <a:off x="2618194" y="33801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20700000">
            <a:off x="4904194" y="2770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20700000">
            <a:off x="6428194" y="43707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20700000">
            <a:off x="4523194" y="49803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20700000">
            <a:off x="5361395" y="61233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rot="20700000">
            <a:off x="2237193" y="4675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791200" y="3429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45</a:t>
            </a:r>
            <a:endParaRPr lang="en-US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96000" y="52578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18</a:t>
            </a:r>
            <a:endParaRPr lang="en-US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00600" y="388620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-30</a:t>
            </a:r>
            <a:endParaRPr lang="en-US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05200" y="28448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12</a:t>
            </a:r>
            <a:endParaRPr lang="en-US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33600" y="39624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29</a:t>
            </a:r>
            <a:endParaRPr lang="en-US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29000" y="4572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31</a:t>
            </a:r>
            <a:endParaRPr lang="en-US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33800" y="556260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-62</a:t>
            </a:r>
            <a:endParaRPr lang="en-US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Графи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1:00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95400" y="228600"/>
            <a:ext cx="7848600" cy="6477000"/>
          </a:xfrm>
        </p:spPr>
        <p:txBody>
          <a:bodyPr/>
          <a:lstStyle/>
          <a:p>
            <a:pPr marL="0" indent="0"/>
            <a:r>
              <a:rPr lang="bg-BG" dirty="0" smtClean="0"/>
              <a:t>Може “тегла” да имат възлите,</a:t>
            </a:r>
          </a:p>
          <a:p>
            <a:pPr marL="0" indent="0"/>
            <a:r>
              <a:rPr lang="bg-BG" dirty="0" smtClean="0"/>
              <a:t>а не ребрата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371725" y="3171825"/>
            <a:ext cx="300038" cy="1000126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371725" y="4157663"/>
            <a:ext cx="1957388" cy="242887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671763" y="4295775"/>
            <a:ext cx="2828925" cy="130016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743200" y="2324100"/>
            <a:ext cx="1981200" cy="538163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724400" y="2228850"/>
            <a:ext cx="300039" cy="1881188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062538" y="2247900"/>
            <a:ext cx="1271587" cy="135255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5700713" y="3819525"/>
            <a:ext cx="862013" cy="148590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672013" y="4429125"/>
            <a:ext cx="619125" cy="900113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436944" y="2513143"/>
            <a:ext cx="665145" cy="665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bg-BG" sz="3200" b="1" dirty="0" smtClean="0">
                <a:effectLst>
                  <a:outerShdw blurRad="127000" sx="102000" sy="102000" algn="ctr" rotWithShape="0">
                    <a:prstClr val="black">
                      <a:alpha val="46000"/>
                    </a:prstClr>
                  </a:outerShdw>
                </a:effectLst>
              </a:rPr>
              <a:t>2</a:t>
            </a:r>
            <a:endParaRPr lang="en-US" sz="3200" b="1" dirty="0">
              <a:effectLst>
                <a:outerShdw blurRad="127000" sx="102000" sy="102000" algn="ctr" rotWithShape="0">
                  <a:prstClr val="black">
                    <a:alpha val="46000"/>
                  </a:prst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4722944" y="1903544"/>
            <a:ext cx="665145" cy="665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bg-BG" sz="3200" b="1" dirty="0" smtClean="0">
                <a:effectLst>
                  <a:outerShdw blurRad="127000" sx="102000" sy="102000" algn="ctr" rotWithShape="0">
                    <a:prstClr val="black">
                      <a:alpha val="46000"/>
                    </a:prstClr>
                  </a:outerShdw>
                </a:effectLst>
              </a:rPr>
              <a:t>6</a:t>
            </a:r>
            <a:endParaRPr lang="en-US" sz="3200" b="1" dirty="0">
              <a:effectLst>
                <a:outerShdw blurRad="127000" sx="102000" sy="102000" algn="ctr" rotWithShape="0">
                  <a:prstClr val="black">
                    <a:alpha val="46000"/>
                  </a:prstClr>
                </a:outerShdw>
              </a:effectLst>
            </a:endParaRPr>
          </a:p>
        </p:txBody>
      </p:sp>
      <p:sp>
        <p:nvSpPr>
          <p:cNvPr id="24" name="Oval 23"/>
          <p:cNvSpPr/>
          <p:nvPr/>
        </p:nvSpPr>
        <p:spPr>
          <a:xfrm>
            <a:off x="6246944" y="3503744"/>
            <a:ext cx="665145" cy="665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bg-BG" sz="3200" b="1" dirty="0" smtClean="0">
                <a:effectLst>
                  <a:outerShdw blurRad="127000" sx="102000" sy="102000" algn="ctr" rotWithShape="0">
                    <a:prstClr val="black">
                      <a:alpha val="46000"/>
                    </a:prstClr>
                  </a:outerShdw>
                </a:effectLst>
              </a:rPr>
              <a:t>12</a:t>
            </a:r>
            <a:endParaRPr lang="en-US" sz="3200" b="1" dirty="0">
              <a:effectLst>
                <a:outerShdw blurRad="127000" sx="102000" sy="102000" algn="ctr" rotWithShape="0">
                  <a:prstClr val="black">
                    <a:alpha val="46000"/>
                  </a:prstClr>
                </a:outerShd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4341944" y="4113343"/>
            <a:ext cx="665145" cy="665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bg-BG" sz="3200" b="1" dirty="0" smtClean="0">
                <a:effectLst>
                  <a:outerShdw blurRad="127000" sx="102000" sy="102000" algn="ctr" rotWithShape="0">
                    <a:prstClr val="black">
                      <a:alpha val="46000"/>
                    </a:prstClr>
                  </a:outerShdw>
                </a:effectLst>
              </a:rPr>
              <a:t>7</a:t>
            </a:r>
            <a:endParaRPr lang="en-US" sz="3200" b="1" dirty="0">
              <a:effectLst>
                <a:outerShdw blurRad="127000" sx="102000" sy="102000" algn="ctr" rotWithShape="0">
                  <a:prstClr val="black">
                    <a:alpha val="46000"/>
                  </a:prstClr>
                </a:outerShdw>
              </a:effectLst>
            </a:endParaRPr>
          </a:p>
        </p:txBody>
      </p:sp>
      <p:sp>
        <p:nvSpPr>
          <p:cNvPr id="26" name="Oval 25"/>
          <p:cNvSpPr/>
          <p:nvPr/>
        </p:nvSpPr>
        <p:spPr>
          <a:xfrm>
            <a:off x="5180145" y="5256344"/>
            <a:ext cx="665145" cy="665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bg-BG" sz="3200" b="1" dirty="0" smtClean="0">
                <a:effectLst>
                  <a:outerShdw blurRad="127000" sx="102000" sy="102000" algn="ctr" rotWithShape="0">
                    <a:prstClr val="black">
                      <a:alpha val="46000"/>
                    </a:prstClr>
                  </a:outerShdw>
                </a:effectLst>
              </a:rPr>
              <a:t>2</a:t>
            </a:r>
            <a:endParaRPr lang="en-US" sz="3200" b="1" dirty="0">
              <a:effectLst>
                <a:outerShdw blurRad="127000" sx="102000" sy="102000" algn="ctr" rotWithShape="0">
                  <a:prstClr val="black">
                    <a:alpha val="46000"/>
                  </a:prstClr>
                </a:outerShdw>
              </a:effectLst>
            </a:endParaRPr>
          </a:p>
        </p:txBody>
      </p:sp>
      <p:sp>
        <p:nvSpPr>
          <p:cNvPr id="27" name="Oval 26"/>
          <p:cNvSpPr/>
          <p:nvPr/>
        </p:nvSpPr>
        <p:spPr>
          <a:xfrm>
            <a:off x="2055943" y="3808544"/>
            <a:ext cx="665145" cy="665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bg-BG" sz="3200" b="1" dirty="0" smtClean="0">
                <a:effectLst>
                  <a:outerShdw blurRad="127000" sx="102000" sy="102000" algn="ctr" rotWithShape="0">
                    <a:prstClr val="black">
                      <a:alpha val="46000"/>
                    </a:prstClr>
                  </a:outerShdw>
                </a:effectLst>
              </a:rPr>
              <a:t>5</a:t>
            </a:r>
            <a:endParaRPr lang="en-US" sz="3200" b="1" dirty="0">
              <a:effectLst>
                <a:outerShdw blurRad="127000" sx="102000" sy="102000" algn="ctr" rotWithShape="0">
                  <a:prstClr val="black">
                    <a:alpha val="46000"/>
                  </a:prstClr>
                </a:outerShdw>
              </a:effectLst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Непретеглен граф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bg-BG" dirty="0" smtClean="0"/>
              <a:t>Няма “тегла” на възлите и ребрата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405063" y="3619501"/>
            <a:ext cx="304800" cy="10525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490788" y="4800600"/>
            <a:ext cx="2024062" cy="2809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476500" y="4852988"/>
            <a:ext cx="3009270" cy="139478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742570" y="2924175"/>
            <a:ext cx="2172330" cy="580395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72014" y="3024188"/>
            <a:ext cx="328611" cy="19621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119688" y="2995613"/>
            <a:ext cx="1347787" cy="140493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5548313" y="4495170"/>
            <a:ext cx="1004257" cy="1643693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647570" y="5104770"/>
            <a:ext cx="762630" cy="1038855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rot="20700000">
            <a:off x="2618194" y="33801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20700000">
            <a:off x="4904194" y="2770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20700000">
            <a:off x="6428194" y="43707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20700000">
            <a:off x="4523194" y="498039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20700000">
            <a:off x="5361395" y="61233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rot="20700000">
            <a:off x="2237193" y="46755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Представяне на графи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1:20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Представяне на граф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Има различни представяния</a:t>
            </a:r>
          </a:p>
          <a:p>
            <a:pPr lvl="1"/>
            <a:r>
              <a:rPr lang="bg-BG" dirty="0" smtClean="0"/>
              <a:t>Най-доброто зависи от целите, за които ще се ползва</a:t>
            </a:r>
          </a:p>
          <a:p>
            <a:pPr lvl="1"/>
            <a:r>
              <a:rPr lang="bg-BG" dirty="0" smtClean="0"/>
              <a:t>Какви алгоритми ще се ползват</a:t>
            </a:r>
          </a:p>
          <a:p>
            <a:pPr lvl="1"/>
            <a:r>
              <a:rPr lang="bg-BG" dirty="0" smtClean="0"/>
              <a:t>Налични ресурси (памет и време)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Някои представяния са</a:t>
            </a:r>
          </a:p>
          <a:p>
            <a:pPr lvl="1"/>
            <a:r>
              <a:rPr lang="bg-BG" dirty="0" smtClean="0"/>
              <a:t>Чрез матрица на съседство</a:t>
            </a:r>
          </a:p>
          <a:p>
            <a:pPr lvl="1"/>
            <a:r>
              <a:rPr lang="bg-BG" dirty="0" smtClean="0"/>
              <a:t>Чрез двойно-свързани списъци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Матрица на съседство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Имаме граф с </a:t>
            </a:r>
            <a:r>
              <a:rPr lang="en-US" dirty="0" smtClean="0"/>
              <a:t>n</a:t>
            </a:r>
            <a:r>
              <a:rPr lang="bg-BG" dirty="0" smtClean="0"/>
              <a:t> възела</a:t>
            </a:r>
            <a:r>
              <a:rPr lang="en-US" dirty="0" smtClean="0"/>
              <a:t> (</a:t>
            </a:r>
            <a:r>
              <a:rPr lang="bg-BG" dirty="0" smtClean="0"/>
              <a:t>т.е.</a:t>
            </a:r>
            <a:r>
              <a:rPr lang="en-US" dirty="0" smtClean="0"/>
              <a:t> |V|=n)</a:t>
            </a:r>
            <a:endParaRPr lang="bg-BG" dirty="0" smtClean="0"/>
          </a:p>
          <a:p>
            <a:pPr lvl="1"/>
            <a:r>
              <a:rPr lang="bg-BG" dirty="0" smtClean="0"/>
              <a:t>Матрица възел-към-възел</a:t>
            </a:r>
            <a:endParaRPr lang="bg-BG" b="1" dirty="0" smtClean="0"/>
          </a:p>
          <a:p>
            <a:pPr lvl="1"/>
            <a:r>
              <a:rPr lang="bg-BG" dirty="0" smtClean="0"/>
              <a:t>Записваме 1 при наличието на ребро</a:t>
            </a:r>
          </a:p>
          <a:p>
            <a:pPr lvl="1"/>
            <a:r>
              <a:rPr lang="bg-BG" dirty="0" smtClean="0"/>
              <a:t>Записваме 0 при липса на ребро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Свойства на представянето</a:t>
            </a:r>
          </a:p>
          <a:p>
            <a:pPr lvl="1"/>
            <a:r>
              <a:rPr lang="bg-BG" dirty="0" smtClean="0"/>
              <a:t>Еднородно и опростено представяне</a:t>
            </a:r>
          </a:p>
          <a:p>
            <a:pPr lvl="1"/>
            <a:r>
              <a:rPr lang="bg-BG" dirty="0" smtClean="0"/>
              <a:t>Непригодно за големи графи с много възли и ребра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5372100" y="1219200"/>
            <a:ext cx="609600" cy="2286000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343400" y="2794000"/>
            <a:ext cx="3365500" cy="533400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</a:t>
            </a:r>
            <a:endParaRPr lang="en-US" dirty="0"/>
          </a:p>
        </p:txBody>
      </p:sp>
      <p:grpSp>
        <p:nvGrpSpPr>
          <p:cNvPr id="3" name="Group 39"/>
          <p:cNvGrpSpPr/>
          <p:nvPr/>
        </p:nvGrpSpPr>
        <p:grpSpPr>
          <a:xfrm>
            <a:off x="380998" y="2133601"/>
            <a:ext cx="3499664" cy="2895600"/>
            <a:chOff x="380998" y="2133600"/>
            <a:chExt cx="4856146" cy="4017945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696780" y="3401881"/>
              <a:ext cx="300038" cy="100012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96780" y="4387719"/>
              <a:ext cx="1957388" cy="24288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996818" y="4525831"/>
              <a:ext cx="2828925" cy="130016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1068255" y="2554156"/>
              <a:ext cx="1981200" cy="53816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3049455" y="2458906"/>
              <a:ext cx="300039" cy="18811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387593" y="2477956"/>
              <a:ext cx="1271587" cy="135255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4025768" y="4049581"/>
              <a:ext cx="862013" cy="14859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2997068" y="4659181"/>
              <a:ext cx="619125" cy="90011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761999" y="2743199"/>
              <a:ext cx="665145" cy="66514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bg-BG" sz="3200" b="1" dirty="0" smtClean="0">
                  <a:effectLst>
                    <a:outerShdw blurRad="127000" sx="102000" sy="102000" algn="ctr" rotWithShape="0">
                      <a:prstClr val="black">
                        <a:alpha val="46000"/>
                      </a:prstClr>
                    </a:outerShdw>
                  </a:effectLst>
                </a:rPr>
                <a:t>1</a:t>
              </a:r>
              <a:endParaRPr lang="en-US" sz="3200" b="1" dirty="0">
                <a:effectLst>
                  <a:outerShdw blurRad="127000" sx="102000" sy="102000" algn="ctr" rotWithShape="0">
                    <a:prstClr val="black">
                      <a:alpha val="46000"/>
                    </a:prstClr>
                  </a:outerShdw>
                </a:effectLst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047999" y="2133600"/>
              <a:ext cx="665145" cy="66514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bg-BG" sz="3200" b="1" dirty="0" smtClean="0">
                  <a:effectLst>
                    <a:outerShdw blurRad="127000" sx="102000" sy="102000" algn="ctr" rotWithShape="0">
                      <a:prstClr val="black">
                        <a:alpha val="46000"/>
                      </a:prstClr>
                    </a:outerShdw>
                  </a:effectLst>
                </a:rPr>
                <a:t>3</a:t>
              </a:r>
              <a:endParaRPr lang="en-US" sz="3200" b="1" dirty="0">
                <a:effectLst>
                  <a:outerShdw blurRad="127000" sx="102000" sy="102000" algn="ctr" rotWithShape="0">
                    <a:prstClr val="black">
                      <a:alpha val="46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571999" y="3733800"/>
              <a:ext cx="665145" cy="66514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bg-BG" sz="3200" b="1" dirty="0" smtClean="0">
                  <a:effectLst>
                    <a:outerShdw blurRad="127000" sx="102000" sy="102000" algn="ctr" rotWithShape="0">
                      <a:prstClr val="black">
                        <a:alpha val="46000"/>
                      </a:prstClr>
                    </a:outerShdw>
                  </a:effectLst>
                </a:rPr>
                <a:t>5</a:t>
              </a:r>
              <a:endParaRPr lang="en-US" sz="3200" b="1" dirty="0">
                <a:effectLst>
                  <a:outerShdw blurRad="127000" sx="102000" sy="102000" algn="ctr" rotWithShape="0">
                    <a:prstClr val="black">
                      <a:alpha val="46000"/>
                    </a:prstClr>
                  </a:outerShdw>
                </a:effectLst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2666999" y="4343399"/>
              <a:ext cx="665145" cy="66514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bg-BG" sz="3200" b="1" dirty="0" smtClean="0">
                  <a:effectLst>
                    <a:outerShdw blurRad="127000" sx="102000" sy="102000" algn="ctr" rotWithShape="0">
                      <a:prstClr val="black">
                        <a:alpha val="46000"/>
                      </a:prstClr>
                    </a:outerShdw>
                  </a:effectLst>
                </a:rPr>
                <a:t>2</a:t>
              </a:r>
              <a:endParaRPr lang="en-US" sz="3200" b="1" dirty="0">
                <a:effectLst>
                  <a:outerShdw blurRad="127000" sx="102000" sy="102000" algn="ctr" rotWithShape="0">
                    <a:prstClr val="black">
                      <a:alpha val="46000"/>
                    </a:prstClr>
                  </a:outerShdw>
                </a:effectLst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505200" y="5486400"/>
              <a:ext cx="665145" cy="66514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bg-BG" sz="3200" b="1" dirty="0" smtClean="0">
                  <a:effectLst>
                    <a:outerShdw blurRad="127000" sx="102000" sy="102000" algn="ctr" rotWithShape="0">
                      <a:prstClr val="black">
                        <a:alpha val="46000"/>
                      </a:prstClr>
                    </a:outerShdw>
                  </a:effectLst>
                </a:rPr>
                <a:t>4</a:t>
              </a:r>
              <a:endParaRPr lang="en-US" sz="3200" b="1" dirty="0">
                <a:effectLst>
                  <a:outerShdw blurRad="127000" sx="102000" sy="102000" algn="ctr" rotWithShape="0">
                    <a:prstClr val="black">
                      <a:alpha val="46000"/>
                    </a:prstClr>
                  </a:outerShdw>
                </a:effectLst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80998" y="4038600"/>
              <a:ext cx="665145" cy="66514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bg-BG" sz="3200" b="1" dirty="0" smtClean="0">
                  <a:effectLst>
                    <a:outerShdw blurRad="127000" sx="102000" sy="102000" algn="ctr" rotWithShape="0">
                      <a:prstClr val="black">
                        <a:alpha val="46000"/>
                      </a:prstClr>
                    </a:outerShdw>
                  </a:effectLst>
                </a:rPr>
                <a:t>6</a:t>
              </a:r>
              <a:endParaRPr lang="en-US" sz="3200" b="1" dirty="0">
                <a:effectLst>
                  <a:outerShdw blurRad="127000" sx="102000" sy="102000" algn="ctr" rotWithShape="0">
                    <a:prstClr val="black">
                      <a:alpha val="46000"/>
                    </a:prstClr>
                  </a:outerShdw>
                </a:effectLst>
              </a:endParaRPr>
            </a:p>
          </p:txBody>
        </p:sp>
      </p:grp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293185"/>
              </p:ext>
            </p:extLst>
          </p:nvPr>
        </p:nvGraphicFramePr>
        <p:xfrm>
          <a:off x="4829175" y="1676400"/>
          <a:ext cx="3373438" cy="34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9" name="Уравнение" r:id="rId4" imgW="1346040" imgH="1371600" progId="Equation.3">
                  <p:embed/>
                </p:oleObj>
              </mc:Choice>
              <mc:Fallback>
                <p:oleObj name="Уравнение" r:id="rId4" imgW="1346040" imgH="1371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9175" y="1676400"/>
                        <a:ext cx="3373438" cy="343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4978400" y="12954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pc="550" dirty="0" smtClean="0">
                <a:solidFill>
                  <a:srgbClr val="0070C0"/>
                </a:solidFill>
                <a:effectLst>
                  <a:outerShdw blurRad="25400" algn="ctr" rotWithShape="0">
                    <a:srgbClr val="0070C0">
                      <a:alpha val="53000"/>
                    </a:srgbClr>
                  </a:outerShdw>
                </a:effectLst>
              </a:rPr>
              <a:t>1   2   3   4   5   6</a:t>
            </a:r>
            <a:endParaRPr lang="en-US" spc="550" dirty="0">
              <a:solidFill>
                <a:srgbClr val="0070C0"/>
              </a:solidFill>
              <a:effectLst>
                <a:outerShdw blurRad="25400" algn="ctr" rotWithShape="0">
                  <a:srgbClr val="0070C0">
                    <a:alpha val="53000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 rot="5400000">
            <a:off x="2976600" y="3054868"/>
            <a:ext cx="3431067" cy="36933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bg-BG" spc="550" dirty="0" smtClean="0">
                <a:solidFill>
                  <a:srgbClr val="0070C0"/>
                </a:solidFill>
                <a:effectLst>
                  <a:outerShdw blurRad="25400" sx="101000" sy="101000" algn="ctr" rotWithShape="0">
                    <a:srgbClr val="0070C0">
                      <a:alpha val="53000"/>
                    </a:srgbClr>
                  </a:outerShdw>
                </a:effectLst>
              </a:rPr>
              <a:t>1   2   3   4   5   6</a:t>
            </a:r>
            <a:endParaRPr lang="en-US" spc="550" dirty="0">
              <a:solidFill>
                <a:srgbClr val="0070C0"/>
              </a:solidFill>
              <a:effectLst>
                <a:outerShdw blurRad="25400" sx="101000" sy="101000" algn="ctr" rotWithShape="0">
                  <a:srgbClr val="0070C0">
                    <a:alpha val="53000"/>
                  </a:srgbClr>
                </a:outerShdw>
              </a:effectLst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010400" y="1219200"/>
            <a:ext cx="609600" cy="2286000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ontent Placeholder 2"/>
          <p:cNvSpPr>
            <a:spLocks noGrp="1"/>
          </p:cNvSpPr>
          <p:nvPr>
            <p:ph idx="1"/>
          </p:nvPr>
        </p:nvSpPr>
        <p:spPr>
          <a:xfrm>
            <a:off x="1295400" y="5410200"/>
            <a:ext cx="7848600" cy="1143000"/>
          </a:xfrm>
        </p:spPr>
        <p:txBody>
          <a:bodyPr>
            <a:normAutofit/>
          </a:bodyPr>
          <a:lstStyle/>
          <a:p>
            <a:r>
              <a:rPr lang="bg-BG" dirty="0" smtClean="0"/>
              <a:t>От възел 3 има ребра към възли 2 и 5</a:t>
            </a:r>
          </a:p>
        </p:txBody>
      </p:sp>
      <p:sp>
        <p:nvSpPr>
          <p:cNvPr id="32" name="Oval 31"/>
          <p:cNvSpPr/>
          <p:nvPr/>
        </p:nvSpPr>
        <p:spPr>
          <a:xfrm>
            <a:off x="5455023" y="2847788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3" name="Oval 32"/>
          <p:cNvSpPr/>
          <p:nvPr/>
        </p:nvSpPr>
        <p:spPr>
          <a:xfrm>
            <a:off x="7104527" y="2830952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5400" y="274638"/>
            <a:ext cx="7848600" cy="1143000"/>
          </a:xfrm>
        </p:spPr>
        <p:txBody>
          <a:bodyPr/>
          <a:lstStyle/>
          <a:p>
            <a:pPr algn="l"/>
            <a:r>
              <a:rPr lang="bg-BG" dirty="0" smtClean="0"/>
              <a:t>Повдигаме на квадрат</a:t>
            </a:r>
            <a:endParaRPr lang="en-US" dirty="0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95244"/>
              </p:ext>
            </p:extLst>
          </p:nvPr>
        </p:nvGraphicFramePr>
        <p:xfrm>
          <a:off x="222249" y="2362200"/>
          <a:ext cx="8693151" cy="281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1" name="Уравнение" r:id="rId4" imgW="4228920" imgH="1371600" progId="Equation.3">
                  <p:embed/>
                </p:oleObj>
              </mc:Choice>
              <mc:Fallback>
                <p:oleObj name="Уравнение" r:id="rId4" imgW="4228920" imgH="1371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49" y="2362200"/>
                        <a:ext cx="8693151" cy="2817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7543800" y="1219200"/>
            <a:ext cx="609600" cy="3276600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343400" y="2794000"/>
            <a:ext cx="3886200" cy="533400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5400" y="0"/>
            <a:ext cx="7848600" cy="1143000"/>
          </a:xfrm>
        </p:spPr>
        <p:txBody>
          <a:bodyPr>
            <a:normAutofit/>
          </a:bodyPr>
          <a:lstStyle/>
          <a:p>
            <a:pPr algn="l"/>
            <a:r>
              <a:rPr lang="bg-BG" dirty="0" smtClean="0"/>
              <a:t>Пътища с дължина 2</a:t>
            </a:r>
            <a:endParaRPr lang="en-US" dirty="0"/>
          </a:p>
        </p:txBody>
      </p:sp>
      <p:sp>
        <p:nvSpPr>
          <p:cNvPr id="52" name="Content Placeholder 2"/>
          <p:cNvSpPr>
            <a:spLocks noGrp="1"/>
          </p:cNvSpPr>
          <p:nvPr>
            <p:ph idx="4294967295"/>
          </p:nvPr>
        </p:nvSpPr>
        <p:spPr>
          <a:xfrm>
            <a:off x="1295400" y="5410200"/>
            <a:ext cx="7848600" cy="1447800"/>
          </a:xfrm>
        </p:spPr>
        <p:txBody>
          <a:bodyPr>
            <a:normAutofit fontScale="85000" lnSpcReduction="20000"/>
          </a:bodyPr>
          <a:lstStyle/>
          <a:p>
            <a:r>
              <a:rPr lang="bg-BG" dirty="0" smtClean="0"/>
              <a:t>От 3 до 4 два различни пътя</a:t>
            </a:r>
          </a:p>
          <a:p>
            <a:r>
              <a:rPr lang="bg-BG" dirty="0" smtClean="0"/>
              <a:t>От 3 до 6 няма път</a:t>
            </a:r>
          </a:p>
          <a:p>
            <a:r>
              <a:rPr lang="bg-BG" dirty="0" smtClean="0"/>
              <a:t>От 5 до 6 единствен път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78400" y="12954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pc="550" dirty="0" smtClean="0">
                <a:solidFill>
                  <a:srgbClr val="0070C0"/>
                </a:solidFill>
                <a:effectLst>
                  <a:outerShdw blurRad="25400" algn="ctr" rotWithShape="0">
                    <a:srgbClr val="0070C0">
                      <a:alpha val="53000"/>
                    </a:srgbClr>
                  </a:outerShdw>
                </a:effectLst>
              </a:rPr>
              <a:t>1   2   3   4   5   6</a:t>
            </a:r>
            <a:endParaRPr lang="en-US" spc="550" dirty="0">
              <a:solidFill>
                <a:srgbClr val="0070C0"/>
              </a:solidFill>
              <a:effectLst>
                <a:outerShdw blurRad="25400" algn="ctr" rotWithShape="0">
                  <a:srgbClr val="0070C0">
                    <a:alpha val="53000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 rot="5400000">
            <a:off x="2976600" y="3054868"/>
            <a:ext cx="3431067" cy="36933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bg-BG" spc="550" dirty="0" smtClean="0">
                <a:solidFill>
                  <a:srgbClr val="0070C0"/>
                </a:solidFill>
                <a:effectLst>
                  <a:outerShdw blurRad="25400" sx="101000" sy="101000" algn="ctr" rotWithShape="0">
                    <a:srgbClr val="0070C0">
                      <a:alpha val="53000"/>
                    </a:srgbClr>
                  </a:outerShdw>
                </a:effectLst>
              </a:rPr>
              <a:t>1   2   3   4   5   6</a:t>
            </a:r>
            <a:endParaRPr lang="en-US" spc="550" dirty="0">
              <a:solidFill>
                <a:srgbClr val="0070C0"/>
              </a:solidFill>
              <a:effectLst>
                <a:outerShdw blurRad="25400" sx="101000" sy="101000" algn="ctr" rotWithShape="0">
                  <a:srgbClr val="0070C0">
                    <a:alpha val="53000"/>
                  </a:srgbClr>
                </a:outerShdw>
              </a:effectLst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77000" y="1219200"/>
            <a:ext cx="609600" cy="2209800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83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686053"/>
              </p:ext>
            </p:extLst>
          </p:nvPr>
        </p:nvGraphicFramePr>
        <p:xfrm>
          <a:off x="4800600" y="1676400"/>
          <a:ext cx="3400022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6" name="Уравнение" r:id="rId4" imgW="1358640" imgH="1371600" progId="Equation.3">
                  <p:embed/>
                </p:oleObj>
              </mc:Choice>
              <mc:Fallback>
                <p:oleObj name="Уравнение" r:id="rId4" imgW="1358640" imgH="1371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676400"/>
                        <a:ext cx="3400022" cy="327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4343400" y="3848100"/>
            <a:ext cx="3886200" cy="533400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/>
          <p:cNvCxnSpPr/>
          <p:nvPr/>
        </p:nvCxnSpPr>
        <p:spPr>
          <a:xfrm flipV="1">
            <a:off x="608572" y="3047609"/>
            <a:ext cx="216227" cy="720758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608572" y="3758070"/>
            <a:ext cx="1410625" cy="175041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824799" y="3857603"/>
            <a:ext cx="2038713" cy="936984"/>
          </a:xfrm>
          <a:prstGeom prst="straightConnector1">
            <a:avLst/>
          </a:prstGeom>
          <a:ln w="76200">
            <a:solidFill>
              <a:srgbClr val="0070C0"/>
            </a:solidFill>
            <a:headEnd type="triangle" w="lg" len="lg"/>
            <a:tailEnd type="none" w="med" len="med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876281" y="2436682"/>
            <a:ext cx="1427785" cy="387836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2304067" y="2368038"/>
            <a:ext cx="216228" cy="1355710"/>
          </a:xfrm>
          <a:prstGeom prst="straightConnector1">
            <a:avLst/>
          </a:prstGeom>
          <a:ln w="76200">
            <a:solidFill>
              <a:srgbClr val="0070C0"/>
            </a:solidFill>
            <a:headEnd type="none" w="lg" len="lg"/>
            <a:tailEnd type="triangle" w="med" len="med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2547752" y="2381767"/>
            <a:ext cx="916391" cy="974738"/>
          </a:xfrm>
          <a:prstGeom prst="straightConnector1">
            <a:avLst/>
          </a:prstGeom>
          <a:ln w="76200">
            <a:solidFill>
              <a:srgbClr val="0070C0"/>
            </a:solidFill>
            <a:headEnd type="none" w="lg" len="lg"/>
            <a:tailEnd type="triangle" w="med" len="med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3007663" y="3514385"/>
            <a:ext cx="621224" cy="1070839"/>
          </a:xfrm>
          <a:prstGeom prst="straightConnector1">
            <a:avLst/>
          </a:prstGeom>
          <a:ln w="76200">
            <a:solidFill>
              <a:srgbClr val="0070C0"/>
            </a:solidFill>
            <a:headEnd type="none" w="lg" len="lg"/>
            <a:tailEnd type="triangle" w="med" len="med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266313" y="3953704"/>
            <a:ext cx="446183" cy="648682"/>
          </a:xfrm>
          <a:prstGeom prst="straightConnector1">
            <a:avLst/>
          </a:prstGeom>
          <a:ln w="76200">
            <a:solidFill>
              <a:srgbClr val="0070C0"/>
            </a:solidFill>
            <a:headEnd type="none" w="lg" len="lg"/>
            <a:tailEnd type="triangle" w="med" len="med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655573" y="2572919"/>
            <a:ext cx="479348" cy="47934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bg-BG" sz="3200" b="1" dirty="0" smtClean="0">
                <a:effectLst>
                  <a:outerShdw blurRad="127000" sx="102000" sy="102000" algn="ctr" rotWithShape="0">
                    <a:prstClr val="black">
                      <a:alpha val="46000"/>
                    </a:prstClr>
                  </a:outerShdw>
                </a:effectLst>
              </a:rPr>
              <a:t>1</a:t>
            </a:r>
            <a:endParaRPr lang="en-US" sz="3200" b="1" dirty="0">
              <a:effectLst>
                <a:outerShdw blurRad="127000" sx="102000" sy="102000" algn="ctr" rotWithShape="0">
                  <a:prstClr val="black">
                    <a:alpha val="46000"/>
                  </a:prstClr>
                </a:outerShdw>
              </a:effectLst>
            </a:endParaRPr>
          </a:p>
        </p:txBody>
      </p:sp>
      <p:sp>
        <p:nvSpPr>
          <p:cNvPr id="90" name="Oval 89"/>
          <p:cNvSpPr/>
          <p:nvPr/>
        </p:nvSpPr>
        <p:spPr>
          <a:xfrm>
            <a:off x="2303018" y="2133601"/>
            <a:ext cx="479348" cy="47934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bg-BG" sz="3200" b="1" dirty="0" smtClean="0">
                <a:effectLst>
                  <a:outerShdw blurRad="127000" sx="102000" sy="102000" algn="ctr" rotWithShape="0">
                    <a:prstClr val="black">
                      <a:alpha val="46000"/>
                    </a:prstClr>
                  </a:outerShdw>
                </a:effectLst>
              </a:rPr>
              <a:t>3</a:t>
            </a:r>
            <a:endParaRPr lang="en-US" sz="3200" b="1" dirty="0">
              <a:effectLst>
                <a:outerShdw blurRad="127000" sx="102000" sy="102000" algn="ctr" rotWithShape="0">
                  <a:prstClr val="black">
                    <a:alpha val="46000"/>
                  </a:prstClr>
                </a:outerShdw>
              </a:effectLst>
            </a:endParaRPr>
          </a:p>
        </p:txBody>
      </p:sp>
      <p:sp>
        <p:nvSpPr>
          <p:cNvPr id="91" name="Oval 90"/>
          <p:cNvSpPr/>
          <p:nvPr/>
        </p:nvSpPr>
        <p:spPr>
          <a:xfrm>
            <a:off x="3401314" y="3286812"/>
            <a:ext cx="479348" cy="47934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bg-BG" sz="3200" b="1" dirty="0" smtClean="0">
                <a:effectLst>
                  <a:outerShdw blurRad="127000" sx="102000" sy="102000" algn="ctr" rotWithShape="0">
                    <a:prstClr val="black">
                      <a:alpha val="46000"/>
                    </a:prstClr>
                  </a:outerShdw>
                </a:effectLst>
              </a:rPr>
              <a:t>5</a:t>
            </a:r>
            <a:endParaRPr lang="en-US" sz="3200" b="1" dirty="0">
              <a:effectLst>
                <a:outerShdw blurRad="127000" sx="102000" sy="102000" algn="ctr" rotWithShape="0">
                  <a:prstClr val="black">
                    <a:alpha val="46000"/>
                  </a:prstClr>
                </a:outerShdw>
              </a:effectLst>
            </a:endParaRPr>
          </a:p>
        </p:txBody>
      </p:sp>
      <p:sp>
        <p:nvSpPr>
          <p:cNvPr id="92" name="Oval 91"/>
          <p:cNvSpPr/>
          <p:nvPr/>
        </p:nvSpPr>
        <p:spPr>
          <a:xfrm>
            <a:off x="2028443" y="3726130"/>
            <a:ext cx="479348" cy="47934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bg-BG" sz="3200" b="1" dirty="0" smtClean="0">
                <a:effectLst>
                  <a:outerShdw blurRad="127000" sx="102000" sy="102000" algn="ctr" rotWithShape="0">
                    <a:prstClr val="black">
                      <a:alpha val="46000"/>
                    </a:prstClr>
                  </a:outerShdw>
                </a:effectLst>
              </a:rPr>
              <a:t>2</a:t>
            </a:r>
            <a:endParaRPr lang="en-US" sz="3200" b="1" dirty="0">
              <a:effectLst>
                <a:outerShdw blurRad="127000" sx="102000" sy="102000" algn="ctr" rotWithShape="0">
                  <a:prstClr val="black">
                    <a:alpha val="46000"/>
                  </a:prstClr>
                </a:outerShdw>
              </a:effectLst>
            </a:endParaRPr>
          </a:p>
        </p:txBody>
      </p:sp>
      <p:sp>
        <p:nvSpPr>
          <p:cNvPr id="93" name="Oval 92"/>
          <p:cNvSpPr/>
          <p:nvPr/>
        </p:nvSpPr>
        <p:spPr>
          <a:xfrm>
            <a:off x="2632507" y="4549853"/>
            <a:ext cx="479348" cy="47934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bg-BG" sz="3200" b="1" dirty="0" smtClean="0">
                <a:effectLst>
                  <a:outerShdw blurRad="127000" sx="102000" sy="102000" algn="ctr" rotWithShape="0">
                    <a:prstClr val="black">
                      <a:alpha val="46000"/>
                    </a:prstClr>
                  </a:outerShdw>
                </a:effectLst>
              </a:rPr>
              <a:t>4</a:t>
            </a:r>
            <a:endParaRPr lang="en-US" sz="3200" b="1" dirty="0">
              <a:effectLst>
                <a:outerShdw blurRad="127000" sx="102000" sy="102000" algn="ctr" rotWithShape="0">
                  <a:prstClr val="black">
                    <a:alpha val="46000"/>
                  </a:prstClr>
                </a:outerShdw>
              </a:effectLst>
            </a:endParaRPr>
          </a:p>
        </p:txBody>
      </p:sp>
      <p:sp>
        <p:nvSpPr>
          <p:cNvPr id="94" name="Oval 93"/>
          <p:cNvSpPr/>
          <p:nvPr/>
        </p:nvSpPr>
        <p:spPr>
          <a:xfrm>
            <a:off x="380998" y="3506471"/>
            <a:ext cx="479348" cy="47934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bg-BG" sz="3200" b="1" dirty="0" smtClean="0">
                <a:effectLst>
                  <a:outerShdw blurRad="127000" sx="102000" sy="102000" algn="ctr" rotWithShape="0">
                    <a:prstClr val="black">
                      <a:alpha val="46000"/>
                    </a:prstClr>
                  </a:outerShdw>
                </a:effectLst>
              </a:rPr>
              <a:t>6</a:t>
            </a:r>
            <a:endParaRPr lang="en-US" sz="3200" b="1" dirty="0">
              <a:effectLst>
                <a:outerShdw blurRad="127000" sx="102000" sy="102000" algn="ctr" rotWithShape="0">
                  <a:prstClr val="black">
                    <a:alpha val="46000"/>
                  </a:prstClr>
                </a:outerShdw>
              </a:effectLst>
            </a:endParaRPr>
          </a:p>
        </p:txBody>
      </p:sp>
      <p:sp>
        <p:nvSpPr>
          <p:cNvPr id="3" name="Oval 2"/>
          <p:cNvSpPr/>
          <p:nvPr/>
        </p:nvSpPr>
        <p:spPr>
          <a:xfrm>
            <a:off x="6530788" y="2794000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6" name="Oval 25"/>
          <p:cNvSpPr/>
          <p:nvPr/>
        </p:nvSpPr>
        <p:spPr>
          <a:xfrm>
            <a:off x="7642412" y="2777164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7" name="Oval 26"/>
          <p:cNvSpPr/>
          <p:nvPr/>
        </p:nvSpPr>
        <p:spPr>
          <a:xfrm>
            <a:off x="7633447" y="3886200"/>
            <a:ext cx="457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Freeform 3"/>
          <p:cNvSpPr/>
          <p:nvPr/>
        </p:nvSpPr>
        <p:spPr>
          <a:xfrm>
            <a:off x="6212541" y="3294529"/>
            <a:ext cx="376518" cy="2353236"/>
          </a:xfrm>
          <a:custGeom>
            <a:avLst/>
            <a:gdLst>
              <a:gd name="connsiteX0" fmla="*/ 0 w 376518"/>
              <a:gd name="connsiteY0" fmla="*/ 2353236 h 2353236"/>
              <a:gd name="connsiteX1" fmla="*/ 282388 w 376518"/>
              <a:gd name="connsiteY1" fmla="*/ 1815353 h 2353236"/>
              <a:gd name="connsiteX2" fmla="*/ 255494 w 376518"/>
              <a:gd name="connsiteY2" fmla="*/ 389965 h 2353236"/>
              <a:gd name="connsiteX3" fmla="*/ 376518 w 376518"/>
              <a:gd name="connsiteY3" fmla="*/ 0 h 235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518" h="2353236">
                <a:moveTo>
                  <a:pt x="0" y="2353236"/>
                </a:moveTo>
                <a:cubicBezTo>
                  <a:pt x="119903" y="2247900"/>
                  <a:pt x="239806" y="2142565"/>
                  <a:pt x="282388" y="1815353"/>
                </a:cubicBezTo>
                <a:cubicBezTo>
                  <a:pt x="324970" y="1488141"/>
                  <a:pt x="239806" y="692524"/>
                  <a:pt x="255494" y="389965"/>
                </a:cubicBezTo>
                <a:cubicBezTo>
                  <a:pt x="271182" y="87406"/>
                  <a:pt x="323850" y="43703"/>
                  <a:pt x="376518" y="0"/>
                </a:cubicBezTo>
              </a:path>
            </a:pathLst>
          </a:custGeom>
          <a:noFill/>
          <a:ln w="12700"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9" name="Freeform 28"/>
          <p:cNvSpPr/>
          <p:nvPr/>
        </p:nvSpPr>
        <p:spPr>
          <a:xfrm>
            <a:off x="4630270" y="3166782"/>
            <a:ext cx="3012142" cy="2931460"/>
          </a:xfrm>
          <a:custGeom>
            <a:avLst/>
            <a:gdLst>
              <a:gd name="connsiteX0" fmla="*/ 0 w 376518"/>
              <a:gd name="connsiteY0" fmla="*/ 2353236 h 2353236"/>
              <a:gd name="connsiteX1" fmla="*/ 282388 w 376518"/>
              <a:gd name="connsiteY1" fmla="*/ 1815353 h 2353236"/>
              <a:gd name="connsiteX2" fmla="*/ 255494 w 376518"/>
              <a:gd name="connsiteY2" fmla="*/ 389965 h 2353236"/>
              <a:gd name="connsiteX3" fmla="*/ 376518 w 376518"/>
              <a:gd name="connsiteY3" fmla="*/ 0 h 2353236"/>
              <a:gd name="connsiteX0" fmla="*/ 0 w 3122153"/>
              <a:gd name="connsiteY0" fmla="*/ 2931460 h 2931460"/>
              <a:gd name="connsiteX1" fmla="*/ 2918012 w 3122153"/>
              <a:gd name="connsiteY1" fmla="*/ 1815353 h 2931460"/>
              <a:gd name="connsiteX2" fmla="*/ 2891118 w 3122153"/>
              <a:gd name="connsiteY2" fmla="*/ 389965 h 2931460"/>
              <a:gd name="connsiteX3" fmla="*/ 3012142 w 3122153"/>
              <a:gd name="connsiteY3" fmla="*/ 0 h 2931460"/>
              <a:gd name="connsiteX0" fmla="*/ 0 w 3012142"/>
              <a:gd name="connsiteY0" fmla="*/ 2931460 h 2931460"/>
              <a:gd name="connsiteX1" fmla="*/ 2595283 w 3012142"/>
              <a:gd name="connsiteY1" fmla="*/ 2622176 h 2931460"/>
              <a:gd name="connsiteX2" fmla="*/ 2891118 w 3012142"/>
              <a:gd name="connsiteY2" fmla="*/ 389965 h 2931460"/>
              <a:gd name="connsiteX3" fmla="*/ 3012142 w 3012142"/>
              <a:gd name="connsiteY3" fmla="*/ 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142" h="2931460">
                <a:moveTo>
                  <a:pt x="0" y="2931460"/>
                </a:moveTo>
                <a:cubicBezTo>
                  <a:pt x="119903" y="2826124"/>
                  <a:pt x="2113430" y="3045758"/>
                  <a:pt x="2595283" y="2622176"/>
                </a:cubicBezTo>
                <a:cubicBezTo>
                  <a:pt x="3077136" y="2198594"/>
                  <a:pt x="2821642" y="826994"/>
                  <a:pt x="2891118" y="389965"/>
                </a:cubicBezTo>
                <a:cubicBezTo>
                  <a:pt x="2960594" y="-47064"/>
                  <a:pt x="2959474" y="43703"/>
                  <a:pt x="3012142" y="0"/>
                </a:cubicBezTo>
              </a:path>
            </a:pathLst>
          </a:custGeom>
          <a:noFill/>
          <a:ln w="12700"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0" name="Freeform 29"/>
          <p:cNvSpPr/>
          <p:nvPr/>
        </p:nvSpPr>
        <p:spPr>
          <a:xfrm>
            <a:off x="5553635" y="4235823"/>
            <a:ext cx="3073710" cy="2353237"/>
          </a:xfrm>
          <a:custGeom>
            <a:avLst/>
            <a:gdLst>
              <a:gd name="connsiteX0" fmla="*/ 0 w 376518"/>
              <a:gd name="connsiteY0" fmla="*/ 2353236 h 2353236"/>
              <a:gd name="connsiteX1" fmla="*/ 282388 w 376518"/>
              <a:gd name="connsiteY1" fmla="*/ 1815353 h 2353236"/>
              <a:gd name="connsiteX2" fmla="*/ 255494 w 376518"/>
              <a:gd name="connsiteY2" fmla="*/ 389965 h 2353236"/>
              <a:gd name="connsiteX3" fmla="*/ 376518 w 376518"/>
              <a:gd name="connsiteY3" fmla="*/ 0 h 2353236"/>
              <a:gd name="connsiteX0" fmla="*/ 0 w 300017"/>
              <a:gd name="connsiteY0" fmla="*/ 2353236 h 2353236"/>
              <a:gd name="connsiteX1" fmla="*/ 282388 w 300017"/>
              <a:gd name="connsiteY1" fmla="*/ 1815353 h 2353236"/>
              <a:gd name="connsiteX2" fmla="*/ 255494 w 300017"/>
              <a:gd name="connsiteY2" fmla="*/ 389965 h 2353236"/>
              <a:gd name="connsiteX3" fmla="*/ 134471 w 300017"/>
              <a:gd name="connsiteY3" fmla="*/ 0 h 2353236"/>
              <a:gd name="connsiteX0" fmla="*/ 0 w 2971822"/>
              <a:gd name="connsiteY0" fmla="*/ 2474260 h 2474260"/>
              <a:gd name="connsiteX1" fmla="*/ 2770094 w 2971822"/>
              <a:gd name="connsiteY1" fmla="*/ 1815353 h 2474260"/>
              <a:gd name="connsiteX2" fmla="*/ 2743200 w 2971822"/>
              <a:gd name="connsiteY2" fmla="*/ 389965 h 2474260"/>
              <a:gd name="connsiteX3" fmla="*/ 2622177 w 2971822"/>
              <a:gd name="connsiteY3" fmla="*/ 0 h 2474260"/>
              <a:gd name="connsiteX0" fmla="*/ 0 w 2750925"/>
              <a:gd name="connsiteY0" fmla="*/ 2474260 h 2474260"/>
              <a:gd name="connsiteX1" fmla="*/ 2312894 w 2750925"/>
              <a:gd name="connsiteY1" fmla="*/ 2218765 h 2474260"/>
              <a:gd name="connsiteX2" fmla="*/ 2743200 w 2750925"/>
              <a:gd name="connsiteY2" fmla="*/ 389965 h 2474260"/>
              <a:gd name="connsiteX3" fmla="*/ 2622177 w 2750925"/>
              <a:gd name="connsiteY3" fmla="*/ 0 h 2474260"/>
              <a:gd name="connsiteX0" fmla="*/ 0 w 2816556"/>
              <a:gd name="connsiteY0" fmla="*/ 2474260 h 2474260"/>
              <a:gd name="connsiteX1" fmla="*/ 2312894 w 2816556"/>
              <a:gd name="connsiteY1" fmla="*/ 2218765 h 2474260"/>
              <a:gd name="connsiteX2" fmla="*/ 2810435 w 2816556"/>
              <a:gd name="connsiteY2" fmla="*/ 484094 h 2474260"/>
              <a:gd name="connsiteX3" fmla="*/ 2622177 w 2816556"/>
              <a:gd name="connsiteY3" fmla="*/ 0 h 2474260"/>
              <a:gd name="connsiteX0" fmla="*/ 0 w 2810798"/>
              <a:gd name="connsiteY0" fmla="*/ 2474260 h 2474260"/>
              <a:gd name="connsiteX1" fmla="*/ 2312894 w 2810798"/>
              <a:gd name="connsiteY1" fmla="*/ 2218765 h 2474260"/>
              <a:gd name="connsiteX2" fmla="*/ 2810435 w 2810798"/>
              <a:gd name="connsiteY2" fmla="*/ 484094 h 2474260"/>
              <a:gd name="connsiteX3" fmla="*/ 2622177 w 2810798"/>
              <a:gd name="connsiteY3" fmla="*/ 0 h 2474260"/>
              <a:gd name="connsiteX0" fmla="*/ 0 w 2816556"/>
              <a:gd name="connsiteY0" fmla="*/ 2353237 h 2353237"/>
              <a:gd name="connsiteX1" fmla="*/ 2312894 w 2816556"/>
              <a:gd name="connsiteY1" fmla="*/ 2097742 h 2353237"/>
              <a:gd name="connsiteX2" fmla="*/ 2810435 w 2816556"/>
              <a:gd name="connsiteY2" fmla="*/ 363071 h 2353237"/>
              <a:gd name="connsiteX3" fmla="*/ 2622177 w 2816556"/>
              <a:gd name="connsiteY3" fmla="*/ 0 h 2353237"/>
              <a:gd name="connsiteX0" fmla="*/ 0 w 2816556"/>
              <a:gd name="connsiteY0" fmla="*/ 2353237 h 2353237"/>
              <a:gd name="connsiteX1" fmla="*/ 2312894 w 2816556"/>
              <a:gd name="connsiteY1" fmla="*/ 2097742 h 2353237"/>
              <a:gd name="connsiteX2" fmla="*/ 2810435 w 2816556"/>
              <a:gd name="connsiteY2" fmla="*/ 981636 h 2353237"/>
              <a:gd name="connsiteX3" fmla="*/ 2622177 w 2816556"/>
              <a:gd name="connsiteY3" fmla="*/ 0 h 2353237"/>
              <a:gd name="connsiteX0" fmla="*/ 0 w 2622177"/>
              <a:gd name="connsiteY0" fmla="*/ 2353237 h 2353237"/>
              <a:gd name="connsiteX1" fmla="*/ 2312894 w 2622177"/>
              <a:gd name="connsiteY1" fmla="*/ 2097742 h 2353237"/>
              <a:gd name="connsiteX2" fmla="*/ 2622177 w 2622177"/>
              <a:gd name="connsiteY2" fmla="*/ 0 h 2353237"/>
              <a:gd name="connsiteX0" fmla="*/ 0 w 2705698"/>
              <a:gd name="connsiteY0" fmla="*/ 2353237 h 2454637"/>
              <a:gd name="connsiteX1" fmla="*/ 2312894 w 2705698"/>
              <a:gd name="connsiteY1" fmla="*/ 2097742 h 2454637"/>
              <a:gd name="connsiteX2" fmla="*/ 2622177 w 2705698"/>
              <a:gd name="connsiteY2" fmla="*/ 0 h 2454637"/>
              <a:gd name="connsiteX0" fmla="*/ 0 w 2957592"/>
              <a:gd name="connsiteY0" fmla="*/ 2353237 h 2353237"/>
              <a:gd name="connsiteX1" fmla="*/ 2675965 w 2957592"/>
              <a:gd name="connsiteY1" fmla="*/ 1734671 h 2353237"/>
              <a:gd name="connsiteX2" fmla="*/ 2622177 w 2957592"/>
              <a:gd name="connsiteY2" fmla="*/ 0 h 2353237"/>
              <a:gd name="connsiteX0" fmla="*/ 0 w 3073710"/>
              <a:gd name="connsiteY0" fmla="*/ 2353237 h 2353237"/>
              <a:gd name="connsiteX1" fmla="*/ 2675965 w 3073710"/>
              <a:gd name="connsiteY1" fmla="*/ 1734671 h 2353237"/>
              <a:gd name="connsiteX2" fmla="*/ 2622177 w 3073710"/>
              <a:gd name="connsiteY2" fmla="*/ 0 h 2353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3710" h="2353237">
                <a:moveTo>
                  <a:pt x="0" y="2353237"/>
                </a:moveTo>
                <a:cubicBezTo>
                  <a:pt x="119903" y="2247901"/>
                  <a:pt x="1983441" y="2422712"/>
                  <a:pt x="2675965" y="1734671"/>
                </a:cubicBezTo>
                <a:cubicBezTo>
                  <a:pt x="3368489" y="1046630"/>
                  <a:pt x="3028390" y="154642"/>
                  <a:pt x="2622177" y="0"/>
                </a:cubicBezTo>
              </a:path>
            </a:pathLst>
          </a:custGeom>
          <a:noFill/>
          <a:ln w="12700"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4343400" y="3505200"/>
            <a:ext cx="990600" cy="3124200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Второ представяне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Представяне на матрица на съседство</a:t>
            </a:r>
          </a:p>
          <a:p>
            <a:pPr lvl="1"/>
            <a:r>
              <a:rPr lang="bg-BG" dirty="0" smtClean="0"/>
              <a:t>Чрез масив </a:t>
            </a:r>
            <a:r>
              <a:rPr lang="en-US" dirty="0" smtClean="0"/>
              <a:t>(</a:t>
            </a:r>
            <a:r>
              <a:rPr lang="bg-BG" dirty="0" smtClean="0"/>
              <a:t>дори битов) е неудобно</a:t>
            </a:r>
          </a:p>
          <a:p>
            <a:pPr lvl="1"/>
            <a:r>
              <a:rPr lang="bg-BG" dirty="0" smtClean="0"/>
              <a:t>Използва се, че е силно разредена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14600" y="3657600"/>
            <a:ext cx="6858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dirty="0" smtClean="0"/>
              <a:t>1</a:t>
            </a:r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3505200" y="3657600"/>
            <a:ext cx="6858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dirty="0" smtClean="0"/>
              <a:t>2</a:t>
            </a:r>
            <a:endParaRPr lang="en-US" sz="3200" dirty="0"/>
          </a:p>
        </p:txBody>
      </p:sp>
      <p:sp>
        <p:nvSpPr>
          <p:cNvPr id="7" name="Rounded Rectangle 6"/>
          <p:cNvSpPr/>
          <p:nvPr/>
        </p:nvSpPr>
        <p:spPr>
          <a:xfrm>
            <a:off x="4495800" y="3657600"/>
            <a:ext cx="6858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dirty="0" smtClean="0"/>
              <a:t>3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5486400" y="3657600"/>
            <a:ext cx="6858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dirty="0" smtClean="0"/>
              <a:t>4</a:t>
            </a:r>
            <a:endParaRPr lang="en-US" sz="3200" dirty="0"/>
          </a:p>
        </p:txBody>
      </p:sp>
      <p:sp>
        <p:nvSpPr>
          <p:cNvPr id="9" name="Rounded Rectangle 8"/>
          <p:cNvSpPr/>
          <p:nvPr/>
        </p:nvSpPr>
        <p:spPr>
          <a:xfrm>
            <a:off x="6477000" y="3657600"/>
            <a:ext cx="6858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dirty="0" smtClean="0"/>
              <a:t>5</a:t>
            </a:r>
            <a:endParaRPr lang="en-US" sz="3200" dirty="0"/>
          </a:p>
        </p:txBody>
      </p:sp>
      <p:sp>
        <p:nvSpPr>
          <p:cNvPr id="10" name="Rounded Rectangle 9"/>
          <p:cNvSpPr/>
          <p:nvPr/>
        </p:nvSpPr>
        <p:spPr>
          <a:xfrm>
            <a:off x="7467600" y="3657600"/>
            <a:ext cx="6858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dirty="0" smtClean="0"/>
              <a:t>6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2514600" y="4572000"/>
            <a:ext cx="6858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3</a:t>
            </a:r>
            <a:endParaRPr lang="en-US" sz="3200" dirty="0"/>
          </a:p>
        </p:txBody>
      </p:sp>
      <p:sp>
        <p:nvSpPr>
          <p:cNvPr id="13" name="Rounded Rectangle 12"/>
          <p:cNvSpPr/>
          <p:nvPr/>
        </p:nvSpPr>
        <p:spPr>
          <a:xfrm>
            <a:off x="3505200" y="4572000"/>
            <a:ext cx="6858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4</a:t>
            </a:r>
            <a:endParaRPr lang="en-US" sz="3200" dirty="0"/>
          </a:p>
        </p:txBody>
      </p:sp>
      <p:sp>
        <p:nvSpPr>
          <p:cNvPr id="14" name="Rounded Rectangle 13"/>
          <p:cNvSpPr/>
          <p:nvPr/>
        </p:nvSpPr>
        <p:spPr>
          <a:xfrm>
            <a:off x="4495800" y="4572000"/>
            <a:ext cx="6858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2</a:t>
            </a:r>
            <a:endParaRPr lang="en-US" sz="3200" dirty="0"/>
          </a:p>
        </p:txBody>
      </p:sp>
      <p:sp>
        <p:nvSpPr>
          <p:cNvPr id="15" name="Rounded Rectangle 14"/>
          <p:cNvSpPr/>
          <p:nvPr/>
        </p:nvSpPr>
        <p:spPr>
          <a:xfrm>
            <a:off x="4495800" y="5486400"/>
            <a:ext cx="6858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5</a:t>
            </a:r>
            <a:endParaRPr lang="en-US" sz="3200" dirty="0"/>
          </a:p>
        </p:txBody>
      </p:sp>
      <p:sp>
        <p:nvSpPr>
          <p:cNvPr id="16" name="Rounded Rectangle 15"/>
          <p:cNvSpPr/>
          <p:nvPr/>
        </p:nvSpPr>
        <p:spPr>
          <a:xfrm>
            <a:off x="5486400" y="4572000"/>
            <a:ext cx="6858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6</a:t>
            </a:r>
            <a:endParaRPr lang="en-US" sz="3200" dirty="0"/>
          </a:p>
        </p:txBody>
      </p:sp>
      <p:sp>
        <p:nvSpPr>
          <p:cNvPr id="17" name="Rounded Rectangle 16"/>
          <p:cNvSpPr/>
          <p:nvPr/>
        </p:nvSpPr>
        <p:spPr>
          <a:xfrm>
            <a:off x="6477000" y="4572000"/>
            <a:ext cx="6858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4</a:t>
            </a:r>
            <a:endParaRPr lang="en-US" sz="3200" dirty="0"/>
          </a:p>
        </p:txBody>
      </p:sp>
      <p:sp>
        <p:nvSpPr>
          <p:cNvPr id="18" name="Rounded Rectangle 17"/>
          <p:cNvSpPr/>
          <p:nvPr/>
        </p:nvSpPr>
        <p:spPr>
          <a:xfrm>
            <a:off x="7467600" y="4572000"/>
            <a:ext cx="6858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1</a:t>
            </a:r>
            <a:endParaRPr lang="en-US" sz="3200" dirty="0"/>
          </a:p>
        </p:txBody>
      </p:sp>
      <p:cxnSp>
        <p:nvCxnSpPr>
          <p:cNvPr id="20" name="Straight Arrow Connector 19"/>
          <p:cNvCxnSpPr>
            <a:stCxn id="4" idx="3"/>
            <a:endCxn id="6" idx="1"/>
          </p:cNvCxnSpPr>
          <p:nvPr/>
        </p:nvCxnSpPr>
        <p:spPr>
          <a:xfrm>
            <a:off x="3200400" y="3924300"/>
            <a:ext cx="3048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3"/>
            <a:endCxn id="7" idx="1"/>
          </p:cNvCxnSpPr>
          <p:nvPr/>
        </p:nvCxnSpPr>
        <p:spPr>
          <a:xfrm>
            <a:off x="4191000" y="3924300"/>
            <a:ext cx="3048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3"/>
            <a:endCxn id="8" idx="1"/>
          </p:cNvCxnSpPr>
          <p:nvPr/>
        </p:nvCxnSpPr>
        <p:spPr>
          <a:xfrm>
            <a:off x="5181600" y="3924300"/>
            <a:ext cx="3048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3"/>
            <a:endCxn id="9" idx="1"/>
          </p:cNvCxnSpPr>
          <p:nvPr/>
        </p:nvCxnSpPr>
        <p:spPr>
          <a:xfrm>
            <a:off x="6172200" y="3924300"/>
            <a:ext cx="3048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8458200" y="3657600"/>
            <a:ext cx="762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cxnSp>
        <p:nvCxnSpPr>
          <p:cNvPr id="33" name="Straight Arrow Connector 32"/>
          <p:cNvCxnSpPr>
            <a:stCxn id="9" idx="3"/>
            <a:endCxn id="10" idx="1"/>
          </p:cNvCxnSpPr>
          <p:nvPr/>
        </p:nvCxnSpPr>
        <p:spPr>
          <a:xfrm>
            <a:off x="7162800" y="3924300"/>
            <a:ext cx="3048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3"/>
            <a:endCxn id="32" idx="1"/>
          </p:cNvCxnSpPr>
          <p:nvPr/>
        </p:nvCxnSpPr>
        <p:spPr>
          <a:xfrm>
            <a:off x="8153400" y="3924300"/>
            <a:ext cx="3048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5486400" y="5486400"/>
            <a:ext cx="685800" cy="76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1" name="Rounded Rectangle 40"/>
          <p:cNvSpPr/>
          <p:nvPr/>
        </p:nvSpPr>
        <p:spPr>
          <a:xfrm>
            <a:off x="6477000" y="5486400"/>
            <a:ext cx="685800" cy="76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2" name="Rounded Rectangle 41"/>
          <p:cNvSpPr/>
          <p:nvPr/>
        </p:nvSpPr>
        <p:spPr>
          <a:xfrm>
            <a:off x="7467600" y="5486400"/>
            <a:ext cx="685800" cy="76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3" name="Rounded Rectangle 42"/>
          <p:cNvSpPr/>
          <p:nvPr/>
        </p:nvSpPr>
        <p:spPr>
          <a:xfrm>
            <a:off x="3505200" y="5486400"/>
            <a:ext cx="685800" cy="76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4" name="Rounded Rectangle 43"/>
          <p:cNvSpPr/>
          <p:nvPr/>
        </p:nvSpPr>
        <p:spPr>
          <a:xfrm>
            <a:off x="2514600" y="5486400"/>
            <a:ext cx="685800" cy="76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5" name="Rounded Rectangle 44"/>
          <p:cNvSpPr/>
          <p:nvPr/>
        </p:nvSpPr>
        <p:spPr>
          <a:xfrm>
            <a:off x="4495800" y="6400800"/>
            <a:ext cx="685800" cy="76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cxnSp>
        <p:nvCxnSpPr>
          <p:cNvPr id="46" name="Straight Arrow Connector 45"/>
          <p:cNvCxnSpPr>
            <a:endCxn id="4" idx="1"/>
          </p:cNvCxnSpPr>
          <p:nvPr/>
        </p:nvCxnSpPr>
        <p:spPr>
          <a:xfrm>
            <a:off x="1866900" y="3924300"/>
            <a:ext cx="6477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" idx="2"/>
            <a:endCxn id="12" idx="0"/>
          </p:cNvCxnSpPr>
          <p:nvPr/>
        </p:nvCxnSpPr>
        <p:spPr>
          <a:xfrm>
            <a:off x="2857500" y="4191000"/>
            <a:ext cx="0" cy="381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" idx="2"/>
            <a:endCxn id="13" idx="0"/>
          </p:cNvCxnSpPr>
          <p:nvPr/>
        </p:nvCxnSpPr>
        <p:spPr>
          <a:xfrm>
            <a:off x="3848100" y="4191000"/>
            <a:ext cx="0" cy="381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7" idx="2"/>
            <a:endCxn id="14" idx="0"/>
          </p:cNvCxnSpPr>
          <p:nvPr/>
        </p:nvCxnSpPr>
        <p:spPr>
          <a:xfrm>
            <a:off x="4838700" y="4191000"/>
            <a:ext cx="0" cy="381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8" idx="2"/>
            <a:endCxn id="16" idx="0"/>
          </p:cNvCxnSpPr>
          <p:nvPr/>
        </p:nvCxnSpPr>
        <p:spPr>
          <a:xfrm>
            <a:off x="5829300" y="4191000"/>
            <a:ext cx="0" cy="381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9" idx="2"/>
            <a:endCxn id="17" idx="0"/>
          </p:cNvCxnSpPr>
          <p:nvPr/>
        </p:nvCxnSpPr>
        <p:spPr>
          <a:xfrm>
            <a:off x="6819900" y="4191000"/>
            <a:ext cx="0" cy="381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2"/>
            <a:endCxn id="18" idx="0"/>
          </p:cNvCxnSpPr>
          <p:nvPr/>
        </p:nvCxnSpPr>
        <p:spPr>
          <a:xfrm>
            <a:off x="7810500" y="4191000"/>
            <a:ext cx="0" cy="381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2" idx="2"/>
            <a:endCxn id="44" idx="0"/>
          </p:cNvCxnSpPr>
          <p:nvPr/>
        </p:nvCxnSpPr>
        <p:spPr>
          <a:xfrm>
            <a:off x="2857500" y="5105400"/>
            <a:ext cx="0" cy="381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3" idx="2"/>
            <a:endCxn id="43" idx="0"/>
          </p:cNvCxnSpPr>
          <p:nvPr/>
        </p:nvCxnSpPr>
        <p:spPr>
          <a:xfrm>
            <a:off x="3848100" y="5105400"/>
            <a:ext cx="0" cy="381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4" idx="2"/>
            <a:endCxn id="15" idx="0"/>
          </p:cNvCxnSpPr>
          <p:nvPr/>
        </p:nvCxnSpPr>
        <p:spPr>
          <a:xfrm>
            <a:off x="4838700" y="5105400"/>
            <a:ext cx="0" cy="381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5" idx="2"/>
            <a:endCxn id="45" idx="0"/>
          </p:cNvCxnSpPr>
          <p:nvPr/>
        </p:nvCxnSpPr>
        <p:spPr>
          <a:xfrm>
            <a:off x="4838700" y="6019800"/>
            <a:ext cx="0" cy="381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6" idx="2"/>
            <a:endCxn id="40" idx="0"/>
          </p:cNvCxnSpPr>
          <p:nvPr/>
        </p:nvCxnSpPr>
        <p:spPr>
          <a:xfrm>
            <a:off x="5829300" y="5105400"/>
            <a:ext cx="0" cy="381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7" idx="2"/>
            <a:endCxn id="41" idx="0"/>
          </p:cNvCxnSpPr>
          <p:nvPr/>
        </p:nvCxnSpPr>
        <p:spPr>
          <a:xfrm>
            <a:off x="6819900" y="5105400"/>
            <a:ext cx="0" cy="381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8" idx="2"/>
            <a:endCxn id="42" idx="0"/>
          </p:cNvCxnSpPr>
          <p:nvPr/>
        </p:nvCxnSpPr>
        <p:spPr>
          <a:xfrm>
            <a:off x="7810500" y="5105400"/>
            <a:ext cx="0" cy="381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ontent Placeholder 2"/>
          <p:cNvSpPr txBox="1">
            <a:spLocks/>
          </p:cNvSpPr>
          <p:nvPr/>
        </p:nvSpPr>
        <p:spPr>
          <a:xfrm>
            <a:off x="1600200" y="5791200"/>
            <a:ext cx="2590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bg-BG" sz="2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От 3 има ребра към възли 2 и 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Други представяния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4800600"/>
          </a:xfrm>
        </p:spPr>
        <p:txBody>
          <a:bodyPr>
            <a:normAutofit/>
          </a:bodyPr>
          <a:lstStyle/>
          <a:p>
            <a:r>
              <a:rPr lang="bg-BG" dirty="0" smtClean="0"/>
              <a:t>Списък на родителите</a:t>
            </a:r>
          </a:p>
          <a:p>
            <a:pPr lvl="1"/>
            <a:r>
              <a:rPr lang="bg-BG" dirty="0" smtClean="0"/>
              <a:t>За всеки възел се описват възлите, които водят до него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Списък на ребрата</a:t>
            </a:r>
          </a:p>
          <a:p>
            <a:pPr lvl="1"/>
            <a:r>
              <a:rPr lang="bg-BG" dirty="0" smtClean="0"/>
              <a:t>Списък от ребрата в произволен ред</a:t>
            </a:r>
          </a:p>
          <a:p>
            <a:pPr lvl="1"/>
            <a:r>
              <a:rPr lang="bg-BG" dirty="0" smtClean="0"/>
              <a:t>За всяко ребро се описва началния и крайния възел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История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1736</a:t>
            </a:r>
          </a:p>
          <a:p>
            <a:pPr lvl="1"/>
            <a:r>
              <a:rPr lang="bg-BG" dirty="0" smtClean="0"/>
              <a:t>Заражда се Теория на Графите</a:t>
            </a:r>
          </a:p>
          <a:p>
            <a:pPr lvl="1"/>
            <a:r>
              <a:rPr lang="bg-BG" dirty="0" smtClean="0"/>
              <a:t>Статия на Ойлер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Първи академичен интерес</a:t>
            </a:r>
          </a:p>
          <a:p>
            <a:pPr lvl="1"/>
            <a:r>
              <a:rPr lang="bg-BG" dirty="0" smtClean="0"/>
              <a:t>Задачата за </a:t>
            </a:r>
            <a:r>
              <a:rPr lang="bg-BG" dirty="0" err="1" smtClean="0"/>
              <a:t>Кьонигсбергските</a:t>
            </a:r>
            <a:r>
              <a:rPr lang="bg-BG" dirty="0" smtClean="0"/>
              <a:t> мостове</a:t>
            </a:r>
          </a:p>
          <a:p>
            <a:pPr lvl="1"/>
            <a:r>
              <a:rPr lang="bg-BG" dirty="0" smtClean="0"/>
              <a:t>Може ли със затворен път да се мине през всички мостове точно по един път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95400" y="228600"/>
            <a:ext cx="7848600" cy="6629400"/>
          </a:xfrm>
        </p:spPr>
        <p:txBody>
          <a:bodyPr>
            <a:normAutofit/>
          </a:bodyPr>
          <a:lstStyle/>
          <a:p>
            <a:r>
              <a:rPr lang="bg-BG" dirty="0" smtClean="0"/>
              <a:t>Матрица на инцидентност</a:t>
            </a: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Матрица възел-към-ребро</a:t>
            </a: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Описва кой връх на кое ребро е начало и на кое е край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Матрица на достижимост</a:t>
            </a: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Матрица възел-към-възел</a:t>
            </a: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Записват се теглата на ребрата</a:t>
            </a:r>
          </a:p>
          <a:p>
            <a:pPr lvl="1">
              <a:buFont typeface="Calibri" pitchFamily="34" charset="0"/>
              <a:buChar char="–"/>
            </a:pPr>
            <a:endParaRPr lang="bg-BG" sz="1000" dirty="0" smtClean="0"/>
          </a:p>
          <a:p>
            <a:r>
              <a:rPr lang="bg-BG" dirty="0" smtClean="0"/>
              <a:t>Представените представяния</a:t>
            </a: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Удобни за типичните задачи с графи</a:t>
            </a: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А те са?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Типични задачи с графи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Задачи</a:t>
            </a:r>
            <a:r>
              <a:rPr lang="en-US" dirty="0" smtClean="0"/>
              <a:t> </a:t>
            </a:r>
            <a:r>
              <a:rPr lang="bg-BG" dirty="0" smtClean="0"/>
              <a:t>с тези представяния</a:t>
            </a:r>
          </a:p>
          <a:p>
            <a:pPr lvl="1"/>
            <a:r>
              <a:rPr lang="bg-BG" dirty="0" smtClean="0"/>
              <a:t>Обхождане на граф</a:t>
            </a:r>
            <a:br>
              <a:rPr lang="bg-BG" dirty="0" smtClean="0"/>
            </a:br>
            <a:r>
              <a:rPr lang="bg-BG" sz="2400" dirty="0" smtClean="0"/>
              <a:t>(в дълбочина или широчина)</a:t>
            </a:r>
            <a:endParaRPr lang="bg-BG" dirty="0" smtClean="0"/>
          </a:p>
          <a:p>
            <a:pPr lvl="1"/>
            <a:r>
              <a:rPr lang="bg-BG" dirty="0" smtClean="0"/>
              <a:t>Намиране на най-къс път между възли</a:t>
            </a:r>
          </a:p>
          <a:p>
            <a:pPr lvl="1"/>
            <a:r>
              <a:rPr lang="bg-BG" dirty="0" smtClean="0"/>
              <a:t>Минимално покриващо дърво</a:t>
            </a:r>
          </a:p>
          <a:p>
            <a:pPr lvl="1"/>
            <a:r>
              <a:rPr lang="bg-BG" dirty="0" err="1" smtClean="0"/>
              <a:t>Хамилтонов</a:t>
            </a:r>
            <a:r>
              <a:rPr lang="bg-BG" dirty="0" smtClean="0"/>
              <a:t> цикъл</a:t>
            </a:r>
            <a:br>
              <a:rPr lang="bg-BG" dirty="0" smtClean="0"/>
            </a:br>
            <a:r>
              <a:rPr lang="bg-BG" sz="2400" dirty="0" smtClean="0"/>
              <a:t>(Обхождане еднократно на всички възли)</a:t>
            </a:r>
            <a:endParaRPr lang="bg-BG" dirty="0" smtClean="0"/>
          </a:p>
          <a:p>
            <a:pPr lvl="1"/>
            <a:r>
              <a:rPr lang="bg-BG" dirty="0" err="1" smtClean="0"/>
              <a:t>Ойлеров</a:t>
            </a:r>
            <a:r>
              <a:rPr lang="bg-BG" dirty="0" smtClean="0"/>
              <a:t> път</a:t>
            </a:r>
            <a:br>
              <a:rPr lang="bg-BG" dirty="0" smtClean="0"/>
            </a:br>
            <a:r>
              <a:rPr lang="bg-BG" sz="2400" dirty="0" smtClean="0"/>
              <a:t>(Обхождане еднократно на всички ребра)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Обаче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КГ поставя нови уникални задачи</a:t>
            </a:r>
          </a:p>
          <a:p>
            <a:pPr lvl="1"/>
            <a:r>
              <a:rPr lang="bg-BG" dirty="0" smtClean="0"/>
              <a:t>Те са трудно решими със стандартните представяния на графи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Примерни нови задачи</a:t>
            </a:r>
          </a:p>
          <a:p>
            <a:pPr lvl="1"/>
            <a:r>
              <a:rPr lang="bg-BG" dirty="0" smtClean="0"/>
              <a:t>Включване на стени към мрежа</a:t>
            </a:r>
            <a:br>
              <a:rPr lang="bg-BG" dirty="0" smtClean="0"/>
            </a:br>
            <a:r>
              <a:rPr lang="bg-BG" sz="2400" dirty="0" smtClean="0"/>
              <a:t>(Стена = полигон от ръбове в мрежа)</a:t>
            </a:r>
            <a:endParaRPr lang="bg-BG" dirty="0" smtClean="0"/>
          </a:p>
          <a:p>
            <a:pPr lvl="1"/>
            <a:r>
              <a:rPr lang="bg-BG" dirty="0" smtClean="0"/>
              <a:t>Обхождане на мрежа</a:t>
            </a:r>
          </a:p>
          <a:p>
            <a:pPr lvl="1"/>
            <a:r>
              <a:rPr lang="bg-BG" dirty="0" smtClean="0"/>
              <a:t>Изглаждане на повърхност от мрежа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Включване на стени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Някои от задачите в КГ</a:t>
            </a:r>
          </a:p>
          <a:p>
            <a:pPr lvl="1"/>
            <a:r>
              <a:rPr lang="bg-BG" dirty="0" smtClean="0"/>
              <a:t>Изискват ребрата да имат водеща роля</a:t>
            </a:r>
          </a:p>
          <a:p>
            <a:pPr lvl="1"/>
            <a:r>
              <a:rPr lang="bg-BG" dirty="0" smtClean="0"/>
              <a:t>Изискват разширяването на граф с множество от стени</a:t>
            </a:r>
          </a:p>
          <a:p>
            <a:pPr lvl="1"/>
            <a:r>
              <a:rPr lang="bg-BG" dirty="0" smtClean="0"/>
              <a:t>Нужни са друг вид базови операции</a:t>
            </a:r>
          </a:p>
          <a:p>
            <a:pPr lvl="1"/>
            <a:endParaRPr lang="bg-BG" sz="1000" dirty="0" smtClean="0"/>
          </a:p>
          <a:p>
            <a:pPr marL="0" indent="0"/>
            <a:r>
              <a:rPr lang="bg-BG" dirty="0" smtClean="0"/>
              <a:t>КГ се интересува често от графи</a:t>
            </a:r>
          </a:p>
          <a:p>
            <a:pPr lvl="1"/>
            <a:r>
              <a:rPr lang="bg-BG" dirty="0" smtClean="0"/>
              <a:t>Които са непълни, свързани, неориентирани, локално планарни, непретеглени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Операции</a:t>
            </a:r>
            <a:br>
              <a:rPr lang="bg-BG" dirty="0" smtClean="0"/>
            </a:br>
            <a:r>
              <a:rPr lang="bg-BG" dirty="0" smtClean="0"/>
              <a:t>с графи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1:30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" name="Straight Arrow Connector 247"/>
          <p:cNvCxnSpPr/>
          <p:nvPr/>
        </p:nvCxnSpPr>
        <p:spPr>
          <a:xfrm flipH="1" flipV="1">
            <a:off x="4343400" y="2743200"/>
            <a:ext cx="4572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Операция с възли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914400"/>
          </a:xfrm>
        </p:spPr>
        <p:txBody>
          <a:bodyPr/>
          <a:lstStyle/>
          <a:p>
            <a:r>
              <a:rPr lang="bg-BG" dirty="0" smtClean="0"/>
              <a:t>Намиране на </a:t>
            </a:r>
            <a:r>
              <a:rPr lang="bg-BG" dirty="0" smtClean="0"/>
              <a:t>поредни съседни </a:t>
            </a:r>
            <a:r>
              <a:rPr lang="bg-BG" dirty="0" smtClean="0"/>
              <a:t>възли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257800" y="4343400"/>
            <a:ext cx="6858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096000" y="5410201"/>
            <a:ext cx="914400" cy="6857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943600" y="4267200"/>
            <a:ext cx="381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505200" y="5181600"/>
            <a:ext cx="381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800600" y="3581400"/>
            <a:ext cx="457200" cy="762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971800" y="3429000"/>
            <a:ext cx="6858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886200" y="5181600"/>
            <a:ext cx="6096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800600" y="2895600"/>
            <a:ext cx="762000" cy="685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3657600" y="3886200"/>
            <a:ext cx="228600" cy="1295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5029200" y="5943600"/>
            <a:ext cx="762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943600" y="4572000"/>
            <a:ext cx="1524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79800" y="5562600"/>
            <a:ext cx="25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4495800" y="4343400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3657600" y="3581400"/>
            <a:ext cx="1143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4495800" y="5181600"/>
            <a:ext cx="609600" cy="762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2667000" y="5486400"/>
            <a:ext cx="8382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>
            <a:off x="5105400" y="5410200"/>
            <a:ext cx="990600" cy="5461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 rot="20700000">
            <a:off x="5438224" y="27712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20700000">
            <a:off x="5008917" y="4094517"/>
            <a:ext cx="497607" cy="49760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20700000">
            <a:off x="6200224" y="41428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20700000">
            <a:off x="4447624" y="505722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20700000">
            <a:off x="4676224" y="34570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20700000">
            <a:off x="5819223" y="444762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20700000">
            <a:off x="3761824" y="50572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20700000">
            <a:off x="4981023" y="5819225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20700000">
            <a:off x="3533223" y="3761822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rot="20700000">
            <a:off x="3380825" y="54382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4" name="Straight Arrow Connector 233"/>
          <p:cNvCxnSpPr/>
          <p:nvPr/>
        </p:nvCxnSpPr>
        <p:spPr>
          <a:xfrm>
            <a:off x="5562600" y="2895600"/>
            <a:ext cx="762000" cy="1371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/>
          <p:nvPr/>
        </p:nvCxnSpPr>
        <p:spPr>
          <a:xfrm flipV="1">
            <a:off x="6324600" y="4114800"/>
            <a:ext cx="990600" cy="152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/>
          <p:nvPr/>
        </p:nvCxnSpPr>
        <p:spPr>
          <a:xfrm flipV="1">
            <a:off x="5562600" y="2590800"/>
            <a:ext cx="5334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flipH="1" flipV="1">
            <a:off x="5181600" y="2590800"/>
            <a:ext cx="381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Oval 250"/>
          <p:cNvSpPr/>
          <p:nvPr/>
        </p:nvSpPr>
        <p:spPr>
          <a:xfrm rot="20700000">
            <a:off x="5971624" y="52858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6" name="Straight Arrow Connector 255"/>
          <p:cNvCxnSpPr/>
          <p:nvPr/>
        </p:nvCxnSpPr>
        <p:spPr>
          <a:xfrm flipV="1">
            <a:off x="2514600" y="3429000"/>
            <a:ext cx="457200" cy="685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/>
          <p:nvPr/>
        </p:nvCxnSpPr>
        <p:spPr>
          <a:xfrm flipH="1">
            <a:off x="2971800" y="2895600"/>
            <a:ext cx="762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/>
          <p:nvPr/>
        </p:nvCxnSpPr>
        <p:spPr>
          <a:xfrm>
            <a:off x="2514600" y="4114800"/>
            <a:ext cx="152400" cy="1371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>
            <a:off x="1828800" y="3733800"/>
            <a:ext cx="6858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 flipV="1">
            <a:off x="2057400" y="5486400"/>
            <a:ext cx="6096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>
          <a:xfrm rot="20700000">
            <a:off x="2542624" y="5362023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 rot="20700000">
            <a:off x="2390224" y="3990423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/>
        </p:nvSpPr>
        <p:spPr>
          <a:xfrm rot="20700000">
            <a:off x="2847423" y="3380825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6" name="Straight Arrow Connector 275"/>
          <p:cNvCxnSpPr/>
          <p:nvPr/>
        </p:nvCxnSpPr>
        <p:spPr>
          <a:xfrm flipH="1" flipV="1">
            <a:off x="4953000" y="3657600"/>
            <a:ext cx="228600" cy="38100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 rot="-60000" flipH="1">
            <a:off x="4508500" y="4546600"/>
            <a:ext cx="457200" cy="45720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/>
          <p:nvPr/>
        </p:nvCxnSpPr>
        <p:spPr>
          <a:xfrm>
            <a:off x="5473700" y="4546600"/>
            <a:ext cx="317500" cy="10160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Операция с възли/стени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914400"/>
          </a:xfrm>
        </p:spPr>
        <p:txBody>
          <a:bodyPr/>
          <a:lstStyle/>
          <a:p>
            <a:r>
              <a:rPr lang="bg-BG" dirty="0" smtClean="0"/>
              <a:t>Обхождане на </a:t>
            </a:r>
            <a:r>
              <a:rPr lang="bg-BG" dirty="0" smtClean="0"/>
              <a:t>възли </a:t>
            </a:r>
            <a:r>
              <a:rPr lang="bg-BG" dirty="0" smtClean="0"/>
              <a:t>от стена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4343400" y="2743200"/>
            <a:ext cx="4572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257800" y="4343400"/>
            <a:ext cx="6858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096000" y="5410201"/>
            <a:ext cx="914400" cy="6857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943600" y="4267200"/>
            <a:ext cx="381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505200" y="5181600"/>
            <a:ext cx="381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4800600" y="3581400"/>
            <a:ext cx="457200" cy="762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971800" y="3429000"/>
            <a:ext cx="6858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3886200" y="5181600"/>
            <a:ext cx="6096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4800600" y="2895600"/>
            <a:ext cx="762000" cy="685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3657600" y="3886200"/>
            <a:ext cx="228600" cy="1295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029200" y="5943600"/>
            <a:ext cx="762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943600" y="4572000"/>
            <a:ext cx="1524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479800" y="5562600"/>
            <a:ext cx="25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495800" y="4343400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3657600" y="3581400"/>
            <a:ext cx="1143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495800" y="5181600"/>
            <a:ext cx="609600" cy="762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2667000" y="5486400"/>
            <a:ext cx="8382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5105400" y="5410200"/>
            <a:ext cx="990600" cy="5461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 rot="20700000">
            <a:off x="5438224" y="27712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 rot="20700000">
            <a:off x="5008917" y="4094517"/>
            <a:ext cx="497607" cy="49760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 rot="20700000">
            <a:off x="6200224" y="41428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 rot="20700000">
            <a:off x="4447624" y="505722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 rot="20700000">
            <a:off x="4676224" y="34570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 rot="20700000">
            <a:off x="5819223" y="4447623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 rot="20700000">
            <a:off x="3761824" y="50572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 rot="20700000">
            <a:off x="4981023" y="5819225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rot="20700000">
            <a:off x="3533223" y="3761822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 rot="20700000">
            <a:off x="3380825" y="54382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5562600" y="2895600"/>
            <a:ext cx="762000" cy="1371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6324600" y="4114800"/>
            <a:ext cx="990600" cy="152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5562600" y="2590800"/>
            <a:ext cx="5334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 flipV="1">
            <a:off x="5181600" y="2590800"/>
            <a:ext cx="381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 rot="20700000">
            <a:off x="5971624" y="52858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2514600" y="3429000"/>
            <a:ext cx="457200" cy="685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2971800" y="2895600"/>
            <a:ext cx="762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514600" y="4114800"/>
            <a:ext cx="152400" cy="1371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1828800" y="3733800"/>
            <a:ext cx="6858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2057400" y="5486400"/>
            <a:ext cx="6096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 rot="20700000">
            <a:off x="2542624" y="5362023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 rot="20700000">
            <a:off x="2390224" y="3990423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 rot="20700000">
            <a:off x="2847423" y="3380825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Arrow Connector 105"/>
          <p:cNvCxnSpPr/>
          <p:nvPr/>
        </p:nvCxnSpPr>
        <p:spPr>
          <a:xfrm flipH="1" flipV="1">
            <a:off x="4800600" y="3733800"/>
            <a:ext cx="228600" cy="38100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3810000" y="3733800"/>
            <a:ext cx="838200" cy="22860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3810000" y="4064000"/>
            <a:ext cx="152400" cy="91440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4038600" y="5067300"/>
            <a:ext cx="381000" cy="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4533900" y="4495800"/>
            <a:ext cx="457200" cy="45720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reeform 108"/>
          <p:cNvSpPr/>
          <p:nvPr/>
        </p:nvSpPr>
        <p:spPr>
          <a:xfrm>
            <a:off x="2517112" y="2582427"/>
            <a:ext cx="3803301" cy="4044462"/>
          </a:xfrm>
          <a:custGeom>
            <a:avLst/>
            <a:gdLst>
              <a:gd name="connsiteX0" fmla="*/ 552659 w 3803301"/>
              <a:gd name="connsiteY0" fmla="*/ 100484 h 2527161"/>
              <a:gd name="connsiteX1" fmla="*/ 442128 w 3803301"/>
              <a:gd name="connsiteY1" fmla="*/ 889279 h 2527161"/>
              <a:gd name="connsiteX2" fmla="*/ 0 w 3803301"/>
              <a:gd name="connsiteY2" fmla="*/ 1537398 h 2527161"/>
              <a:gd name="connsiteX3" fmla="*/ 105508 w 3803301"/>
              <a:gd name="connsiteY3" fmla="*/ 2522137 h 2527161"/>
              <a:gd name="connsiteX4" fmla="*/ 572756 w 3803301"/>
              <a:gd name="connsiteY4" fmla="*/ 2461847 h 2527161"/>
              <a:gd name="connsiteX5" fmla="*/ 849086 w 3803301"/>
              <a:gd name="connsiteY5" fmla="*/ 2476919 h 2527161"/>
              <a:gd name="connsiteX6" fmla="*/ 1371600 w 3803301"/>
              <a:gd name="connsiteY6" fmla="*/ 2486967 h 2527161"/>
              <a:gd name="connsiteX7" fmla="*/ 2466870 w 3803301"/>
              <a:gd name="connsiteY7" fmla="*/ 2527161 h 2527161"/>
              <a:gd name="connsiteX8" fmla="*/ 3195376 w 3803301"/>
              <a:gd name="connsiteY8" fmla="*/ 2476919 h 2527161"/>
              <a:gd name="connsiteX9" fmla="*/ 3526972 w 3803301"/>
              <a:gd name="connsiteY9" fmla="*/ 2491992 h 2527161"/>
              <a:gd name="connsiteX10" fmla="*/ 3431512 w 3803301"/>
              <a:gd name="connsiteY10" fmla="*/ 1969477 h 2527161"/>
              <a:gd name="connsiteX11" fmla="*/ 3803301 w 3803301"/>
              <a:gd name="connsiteY11" fmla="*/ 1673051 h 2527161"/>
              <a:gd name="connsiteX12" fmla="*/ 3034602 w 3803301"/>
              <a:gd name="connsiteY12" fmla="*/ 296427 h 2527161"/>
              <a:gd name="connsiteX13" fmla="*/ 2306097 w 3803301"/>
              <a:gd name="connsiteY13" fmla="*/ 989763 h 2527161"/>
              <a:gd name="connsiteX14" fmla="*/ 1743389 w 3803301"/>
              <a:gd name="connsiteY14" fmla="*/ 0 h 2527161"/>
              <a:gd name="connsiteX0" fmla="*/ 552659 w 3803301"/>
              <a:gd name="connsiteY0" fmla="*/ 100484 h 2827774"/>
              <a:gd name="connsiteX1" fmla="*/ 442128 w 3803301"/>
              <a:gd name="connsiteY1" fmla="*/ 889279 h 2827774"/>
              <a:gd name="connsiteX2" fmla="*/ 0 w 3803301"/>
              <a:gd name="connsiteY2" fmla="*/ 1537398 h 2827774"/>
              <a:gd name="connsiteX3" fmla="*/ 105508 w 3803301"/>
              <a:gd name="connsiteY3" fmla="*/ 2522137 h 2827774"/>
              <a:gd name="connsiteX4" fmla="*/ 572756 w 3803301"/>
              <a:gd name="connsiteY4" fmla="*/ 2461847 h 2827774"/>
              <a:gd name="connsiteX5" fmla="*/ 849086 w 3803301"/>
              <a:gd name="connsiteY5" fmla="*/ 2476919 h 2827774"/>
              <a:gd name="connsiteX6" fmla="*/ 1371600 w 3803301"/>
              <a:gd name="connsiteY6" fmla="*/ 2486967 h 2827774"/>
              <a:gd name="connsiteX7" fmla="*/ 2466870 w 3803301"/>
              <a:gd name="connsiteY7" fmla="*/ 2527161 h 2827774"/>
              <a:gd name="connsiteX8" fmla="*/ 3195376 w 3803301"/>
              <a:gd name="connsiteY8" fmla="*/ 2476919 h 2827774"/>
              <a:gd name="connsiteX9" fmla="*/ 3578888 w 3803301"/>
              <a:gd name="connsiteY9" fmla="*/ 2827774 h 2827774"/>
              <a:gd name="connsiteX10" fmla="*/ 3431512 w 3803301"/>
              <a:gd name="connsiteY10" fmla="*/ 1969477 h 2827774"/>
              <a:gd name="connsiteX11" fmla="*/ 3803301 w 3803301"/>
              <a:gd name="connsiteY11" fmla="*/ 1673051 h 2827774"/>
              <a:gd name="connsiteX12" fmla="*/ 3034602 w 3803301"/>
              <a:gd name="connsiteY12" fmla="*/ 296427 h 2827774"/>
              <a:gd name="connsiteX13" fmla="*/ 2306097 w 3803301"/>
              <a:gd name="connsiteY13" fmla="*/ 989763 h 2827774"/>
              <a:gd name="connsiteX14" fmla="*/ 1743389 w 3803301"/>
              <a:gd name="connsiteY14" fmla="*/ 0 h 2827774"/>
              <a:gd name="connsiteX0" fmla="*/ 552659 w 3803301"/>
              <a:gd name="connsiteY0" fmla="*/ 100484 h 3371222"/>
              <a:gd name="connsiteX1" fmla="*/ 442128 w 3803301"/>
              <a:gd name="connsiteY1" fmla="*/ 889279 h 3371222"/>
              <a:gd name="connsiteX2" fmla="*/ 0 w 3803301"/>
              <a:gd name="connsiteY2" fmla="*/ 1537398 h 3371222"/>
              <a:gd name="connsiteX3" fmla="*/ 105508 w 3803301"/>
              <a:gd name="connsiteY3" fmla="*/ 2522137 h 3371222"/>
              <a:gd name="connsiteX4" fmla="*/ 572756 w 3803301"/>
              <a:gd name="connsiteY4" fmla="*/ 2461847 h 3371222"/>
              <a:gd name="connsiteX5" fmla="*/ 849086 w 3803301"/>
              <a:gd name="connsiteY5" fmla="*/ 2476919 h 3371222"/>
              <a:gd name="connsiteX6" fmla="*/ 1371600 w 3803301"/>
              <a:gd name="connsiteY6" fmla="*/ 2486967 h 3371222"/>
              <a:gd name="connsiteX7" fmla="*/ 2466870 w 3803301"/>
              <a:gd name="connsiteY7" fmla="*/ 2527161 h 3371222"/>
              <a:gd name="connsiteX8" fmla="*/ 2582426 w 3803301"/>
              <a:gd name="connsiteY8" fmla="*/ 3371222 h 3371222"/>
              <a:gd name="connsiteX9" fmla="*/ 3578888 w 3803301"/>
              <a:gd name="connsiteY9" fmla="*/ 2827774 h 3371222"/>
              <a:gd name="connsiteX10" fmla="*/ 3431512 w 3803301"/>
              <a:gd name="connsiteY10" fmla="*/ 1969477 h 3371222"/>
              <a:gd name="connsiteX11" fmla="*/ 3803301 w 3803301"/>
              <a:gd name="connsiteY11" fmla="*/ 1673051 h 3371222"/>
              <a:gd name="connsiteX12" fmla="*/ 3034602 w 3803301"/>
              <a:gd name="connsiteY12" fmla="*/ 296427 h 3371222"/>
              <a:gd name="connsiteX13" fmla="*/ 2306097 w 3803301"/>
              <a:gd name="connsiteY13" fmla="*/ 989763 h 3371222"/>
              <a:gd name="connsiteX14" fmla="*/ 1743389 w 3803301"/>
              <a:gd name="connsiteY14" fmla="*/ 0 h 3371222"/>
              <a:gd name="connsiteX0" fmla="*/ 552659 w 3803301"/>
              <a:gd name="connsiteY0" fmla="*/ 100484 h 3371222"/>
              <a:gd name="connsiteX1" fmla="*/ 442128 w 3803301"/>
              <a:gd name="connsiteY1" fmla="*/ 889279 h 3371222"/>
              <a:gd name="connsiteX2" fmla="*/ 0 w 3803301"/>
              <a:gd name="connsiteY2" fmla="*/ 1537398 h 3371222"/>
              <a:gd name="connsiteX3" fmla="*/ 145702 w 3803301"/>
              <a:gd name="connsiteY3" fmla="*/ 2908998 h 3371222"/>
              <a:gd name="connsiteX4" fmla="*/ 572756 w 3803301"/>
              <a:gd name="connsiteY4" fmla="*/ 2461847 h 3371222"/>
              <a:gd name="connsiteX5" fmla="*/ 849086 w 3803301"/>
              <a:gd name="connsiteY5" fmla="*/ 2476919 h 3371222"/>
              <a:gd name="connsiteX6" fmla="*/ 1371600 w 3803301"/>
              <a:gd name="connsiteY6" fmla="*/ 2486967 h 3371222"/>
              <a:gd name="connsiteX7" fmla="*/ 2466870 w 3803301"/>
              <a:gd name="connsiteY7" fmla="*/ 2527161 h 3371222"/>
              <a:gd name="connsiteX8" fmla="*/ 2582426 w 3803301"/>
              <a:gd name="connsiteY8" fmla="*/ 3371222 h 3371222"/>
              <a:gd name="connsiteX9" fmla="*/ 3578888 w 3803301"/>
              <a:gd name="connsiteY9" fmla="*/ 2827774 h 3371222"/>
              <a:gd name="connsiteX10" fmla="*/ 3431512 w 3803301"/>
              <a:gd name="connsiteY10" fmla="*/ 1969477 h 3371222"/>
              <a:gd name="connsiteX11" fmla="*/ 3803301 w 3803301"/>
              <a:gd name="connsiteY11" fmla="*/ 1673051 h 3371222"/>
              <a:gd name="connsiteX12" fmla="*/ 3034602 w 3803301"/>
              <a:gd name="connsiteY12" fmla="*/ 296427 h 3371222"/>
              <a:gd name="connsiteX13" fmla="*/ 2306097 w 3803301"/>
              <a:gd name="connsiteY13" fmla="*/ 989763 h 3371222"/>
              <a:gd name="connsiteX14" fmla="*/ 1743389 w 3803301"/>
              <a:gd name="connsiteY14" fmla="*/ 0 h 3371222"/>
              <a:gd name="connsiteX0" fmla="*/ 552659 w 3803301"/>
              <a:gd name="connsiteY0" fmla="*/ 100484 h 3371222"/>
              <a:gd name="connsiteX1" fmla="*/ 442128 w 3803301"/>
              <a:gd name="connsiteY1" fmla="*/ 889279 h 3371222"/>
              <a:gd name="connsiteX2" fmla="*/ 0 w 3803301"/>
              <a:gd name="connsiteY2" fmla="*/ 1537398 h 3371222"/>
              <a:gd name="connsiteX3" fmla="*/ 145702 w 3803301"/>
              <a:gd name="connsiteY3" fmla="*/ 2908998 h 3371222"/>
              <a:gd name="connsiteX4" fmla="*/ 969666 w 3803301"/>
              <a:gd name="connsiteY4" fmla="*/ 2979337 h 3371222"/>
              <a:gd name="connsiteX5" fmla="*/ 849086 w 3803301"/>
              <a:gd name="connsiteY5" fmla="*/ 2476919 h 3371222"/>
              <a:gd name="connsiteX6" fmla="*/ 1371600 w 3803301"/>
              <a:gd name="connsiteY6" fmla="*/ 2486967 h 3371222"/>
              <a:gd name="connsiteX7" fmla="*/ 2466870 w 3803301"/>
              <a:gd name="connsiteY7" fmla="*/ 2527161 h 3371222"/>
              <a:gd name="connsiteX8" fmla="*/ 2582426 w 3803301"/>
              <a:gd name="connsiteY8" fmla="*/ 3371222 h 3371222"/>
              <a:gd name="connsiteX9" fmla="*/ 3578888 w 3803301"/>
              <a:gd name="connsiteY9" fmla="*/ 2827774 h 3371222"/>
              <a:gd name="connsiteX10" fmla="*/ 3431512 w 3803301"/>
              <a:gd name="connsiteY10" fmla="*/ 1969477 h 3371222"/>
              <a:gd name="connsiteX11" fmla="*/ 3803301 w 3803301"/>
              <a:gd name="connsiteY11" fmla="*/ 1673051 h 3371222"/>
              <a:gd name="connsiteX12" fmla="*/ 3034602 w 3803301"/>
              <a:gd name="connsiteY12" fmla="*/ 296427 h 3371222"/>
              <a:gd name="connsiteX13" fmla="*/ 2306097 w 3803301"/>
              <a:gd name="connsiteY13" fmla="*/ 989763 h 3371222"/>
              <a:gd name="connsiteX14" fmla="*/ 1743389 w 3803301"/>
              <a:gd name="connsiteY14" fmla="*/ 0 h 3371222"/>
              <a:gd name="connsiteX0" fmla="*/ 552659 w 3803301"/>
              <a:gd name="connsiteY0" fmla="*/ 100484 h 3918858"/>
              <a:gd name="connsiteX1" fmla="*/ 442128 w 3803301"/>
              <a:gd name="connsiteY1" fmla="*/ 889279 h 3918858"/>
              <a:gd name="connsiteX2" fmla="*/ 0 w 3803301"/>
              <a:gd name="connsiteY2" fmla="*/ 1537398 h 3918858"/>
              <a:gd name="connsiteX3" fmla="*/ 145702 w 3803301"/>
              <a:gd name="connsiteY3" fmla="*/ 2908998 h 3918858"/>
              <a:gd name="connsiteX4" fmla="*/ 969666 w 3803301"/>
              <a:gd name="connsiteY4" fmla="*/ 2979337 h 3918858"/>
              <a:gd name="connsiteX5" fmla="*/ 989763 w 3803301"/>
              <a:gd name="connsiteY5" fmla="*/ 3918858 h 3918858"/>
              <a:gd name="connsiteX6" fmla="*/ 1371600 w 3803301"/>
              <a:gd name="connsiteY6" fmla="*/ 2486967 h 3918858"/>
              <a:gd name="connsiteX7" fmla="*/ 2466870 w 3803301"/>
              <a:gd name="connsiteY7" fmla="*/ 2527161 h 3918858"/>
              <a:gd name="connsiteX8" fmla="*/ 2582426 w 3803301"/>
              <a:gd name="connsiteY8" fmla="*/ 3371222 h 3918858"/>
              <a:gd name="connsiteX9" fmla="*/ 3578888 w 3803301"/>
              <a:gd name="connsiteY9" fmla="*/ 2827774 h 3918858"/>
              <a:gd name="connsiteX10" fmla="*/ 3431512 w 3803301"/>
              <a:gd name="connsiteY10" fmla="*/ 1969477 h 3918858"/>
              <a:gd name="connsiteX11" fmla="*/ 3803301 w 3803301"/>
              <a:gd name="connsiteY11" fmla="*/ 1673051 h 3918858"/>
              <a:gd name="connsiteX12" fmla="*/ 3034602 w 3803301"/>
              <a:gd name="connsiteY12" fmla="*/ 296427 h 3918858"/>
              <a:gd name="connsiteX13" fmla="*/ 2306097 w 3803301"/>
              <a:gd name="connsiteY13" fmla="*/ 989763 h 3918858"/>
              <a:gd name="connsiteX14" fmla="*/ 1743389 w 3803301"/>
              <a:gd name="connsiteY14" fmla="*/ 0 h 3918858"/>
              <a:gd name="connsiteX0" fmla="*/ 552659 w 3803301"/>
              <a:gd name="connsiteY0" fmla="*/ 100484 h 4044462"/>
              <a:gd name="connsiteX1" fmla="*/ 442128 w 3803301"/>
              <a:gd name="connsiteY1" fmla="*/ 889279 h 4044462"/>
              <a:gd name="connsiteX2" fmla="*/ 0 w 3803301"/>
              <a:gd name="connsiteY2" fmla="*/ 1537398 h 4044462"/>
              <a:gd name="connsiteX3" fmla="*/ 145702 w 3803301"/>
              <a:gd name="connsiteY3" fmla="*/ 2908998 h 4044462"/>
              <a:gd name="connsiteX4" fmla="*/ 969666 w 3803301"/>
              <a:gd name="connsiteY4" fmla="*/ 2979337 h 4044462"/>
              <a:gd name="connsiteX5" fmla="*/ 989763 w 3803301"/>
              <a:gd name="connsiteY5" fmla="*/ 3918858 h 4044462"/>
              <a:gd name="connsiteX6" fmla="*/ 1371600 w 3803301"/>
              <a:gd name="connsiteY6" fmla="*/ 2486967 h 4044462"/>
              <a:gd name="connsiteX7" fmla="*/ 2491991 w 3803301"/>
              <a:gd name="connsiteY7" fmla="*/ 4044462 h 4044462"/>
              <a:gd name="connsiteX8" fmla="*/ 2582426 w 3803301"/>
              <a:gd name="connsiteY8" fmla="*/ 3371222 h 4044462"/>
              <a:gd name="connsiteX9" fmla="*/ 3578888 w 3803301"/>
              <a:gd name="connsiteY9" fmla="*/ 2827774 h 4044462"/>
              <a:gd name="connsiteX10" fmla="*/ 3431512 w 3803301"/>
              <a:gd name="connsiteY10" fmla="*/ 1969477 h 4044462"/>
              <a:gd name="connsiteX11" fmla="*/ 3803301 w 3803301"/>
              <a:gd name="connsiteY11" fmla="*/ 1673051 h 4044462"/>
              <a:gd name="connsiteX12" fmla="*/ 3034602 w 3803301"/>
              <a:gd name="connsiteY12" fmla="*/ 296427 h 4044462"/>
              <a:gd name="connsiteX13" fmla="*/ 2306097 w 3803301"/>
              <a:gd name="connsiteY13" fmla="*/ 989763 h 4044462"/>
              <a:gd name="connsiteX14" fmla="*/ 1743389 w 3803301"/>
              <a:gd name="connsiteY14" fmla="*/ 0 h 4044462"/>
              <a:gd name="connsiteX0" fmla="*/ 552659 w 3803301"/>
              <a:gd name="connsiteY0" fmla="*/ 100484 h 4044462"/>
              <a:gd name="connsiteX1" fmla="*/ 442128 w 3803301"/>
              <a:gd name="connsiteY1" fmla="*/ 889279 h 4044462"/>
              <a:gd name="connsiteX2" fmla="*/ 0 w 3803301"/>
              <a:gd name="connsiteY2" fmla="*/ 1537398 h 4044462"/>
              <a:gd name="connsiteX3" fmla="*/ 145702 w 3803301"/>
              <a:gd name="connsiteY3" fmla="*/ 2908998 h 4044462"/>
              <a:gd name="connsiteX4" fmla="*/ 969666 w 3803301"/>
              <a:gd name="connsiteY4" fmla="*/ 2979337 h 4044462"/>
              <a:gd name="connsiteX5" fmla="*/ 989763 w 3803301"/>
              <a:gd name="connsiteY5" fmla="*/ 3918858 h 4044462"/>
              <a:gd name="connsiteX6" fmla="*/ 2491991 w 3803301"/>
              <a:gd name="connsiteY6" fmla="*/ 4044462 h 4044462"/>
              <a:gd name="connsiteX7" fmla="*/ 2582426 w 3803301"/>
              <a:gd name="connsiteY7" fmla="*/ 3371222 h 4044462"/>
              <a:gd name="connsiteX8" fmla="*/ 3578888 w 3803301"/>
              <a:gd name="connsiteY8" fmla="*/ 2827774 h 4044462"/>
              <a:gd name="connsiteX9" fmla="*/ 3431512 w 3803301"/>
              <a:gd name="connsiteY9" fmla="*/ 1969477 h 4044462"/>
              <a:gd name="connsiteX10" fmla="*/ 3803301 w 3803301"/>
              <a:gd name="connsiteY10" fmla="*/ 1673051 h 4044462"/>
              <a:gd name="connsiteX11" fmla="*/ 3034602 w 3803301"/>
              <a:gd name="connsiteY11" fmla="*/ 296427 h 4044462"/>
              <a:gd name="connsiteX12" fmla="*/ 2306097 w 3803301"/>
              <a:gd name="connsiteY12" fmla="*/ 989763 h 4044462"/>
              <a:gd name="connsiteX13" fmla="*/ 1743389 w 3803301"/>
              <a:gd name="connsiteY13" fmla="*/ 0 h 404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03301" h="4044462">
                <a:moveTo>
                  <a:pt x="552659" y="100484"/>
                </a:moveTo>
                <a:lnTo>
                  <a:pt x="442128" y="889279"/>
                </a:lnTo>
                <a:lnTo>
                  <a:pt x="0" y="1537398"/>
                </a:lnTo>
                <a:lnTo>
                  <a:pt x="145702" y="2908998"/>
                </a:lnTo>
                <a:lnTo>
                  <a:pt x="969666" y="2979337"/>
                </a:lnTo>
                <a:lnTo>
                  <a:pt x="989763" y="3918858"/>
                </a:lnTo>
                <a:lnTo>
                  <a:pt x="2491991" y="4044462"/>
                </a:lnTo>
                <a:lnTo>
                  <a:pt x="2582426" y="3371222"/>
                </a:lnTo>
                <a:lnTo>
                  <a:pt x="3578888" y="2827774"/>
                </a:lnTo>
                <a:lnTo>
                  <a:pt x="3431512" y="1969477"/>
                </a:lnTo>
                <a:lnTo>
                  <a:pt x="3803301" y="1673051"/>
                </a:lnTo>
                <a:lnTo>
                  <a:pt x="3034602" y="296427"/>
                </a:lnTo>
                <a:lnTo>
                  <a:pt x="2306097" y="989763"/>
                </a:lnTo>
                <a:lnTo>
                  <a:pt x="1743389" y="0"/>
                </a:lnTo>
              </a:path>
            </a:pathLst>
          </a:custGeom>
          <a:gradFill flip="none" rotWithShape="1">
            <a:gsLst>
              <a:gs pos="0">
                <a:srgbClr val="4F81BD">
                  <a:tint val="66000"/>
                  <a:satMod val="160000"/>
                </a:srgbClr>
              </a:gs>
              <a:gs pos="50000">
                <a:srgbClr val="4F81BD">
                  <a:tint val="44500"/>
                  <a:satMod val="160000"/>
                </a:srgbClr>
              </a:gs>
              <a:gs pos="100000">
                <a:srgbClr val="4F81B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3652576" y="3572189"/>
            <a:ext cx="1597688" cy="1617785"/>
          </a:xfrm>
          <a:custGeom>
            <a:avLst/>
            <a:gdLst>
              <a:gd name="connsiteX0" fmla="*/ 1150536 w 1597688"/>
              <a:gd name="connsiteY0" fmla="*/ 0 h 1617785"/>
              <a:gd name="connsiteX1" fmla="*/ 1597688 w 1597688"/>
              <a:gd name="connsiteY1" fmla="*/ 778747 h 1617785"/>
              <a:gd name="connsiteX2" fmla="*/ 854110 w 1597688"/>
              <a:gd name="connsiteY2" fmla="*/ 1597688 h 1617785"/>
              <a:gd name="connsiteX3" fmla="*/ 226088 w 1597688"/>
              <a:gd name="connsiteY3" fmla="*/ 1617785 h 1617785"/>
              <a:gd name="connsiteX4" fmla="*/ 0 w 1597688"/>
              <a:gd name="connsiteY4" fmla="*/ 316523 h 1617785"/>
              <a:gd name="connsiteX5" fmla="*/ 1150536 w 1597688"/>
              <a:gd name="connsiteY5" fmla="*/ 0 h 161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7688" h="1617785">
                <a:moveTo>
                  <a:pt x="1150536" y="0"/>
                </a:moveTo>
                <a:lnTo>
                  <a:pt x="1597688" y="778747"/>
                </a:lnTo>
                <a:lnTo>
                  <a:pt x="854110" y="1597688"/>
                </a:lnTo>
                <a:lnTo>
                  <a:pt x="226088" y="1617785"/>
                </a:lnTo>
                <a:lnTo>
                  <a:pt x="0" y="316523"/>
                </a:lnTo>
                <a:lnTo>
                  <a:pt x="1150536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Операция с възли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914400"/>
          </a:xfrm>
        </p:spPr>
        <p:txBody>
          <a:bodyPr/>
          <a:lstStyle/>
          <a:p>
            <a:r>
              <a:rPr lang="bg-BG" dirty="0" smtClean="0"/>
              <a:t>Намиране на съседни стени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4343400" y="2743200"/>
            <a:ext cx="4572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257800" y="4343400"/>
            <a:ext cx="6858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096000" y="5410201"/>
            <a:ext cx="914400" cy="6857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943600" y="4267200"/>
            <a:ext cx="381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505200" y="5181600"/>
            <a:ext cx="381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4800600" y="3581400"/>
            <a:ext cx="457200" cy="762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971800" y="3429000"/>
            <a:ext cx="6858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3886200" y="5181600"/>
            <a:ext cx="6096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4800600" y="2895600"/>
            <a:ext cx="762000" cy="685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3657600" y="3886200"/>
            <a:ext cx="228600" cy="1295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051752" y="5943600"/>
            <a:ext cx="53648" cy="4366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943600" y="4572000"/>
            <a:ext cx="1524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479800" y="5562600"/>
            <a:ext cx="25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495800" y="4343400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3657600" y="3581400"/>
            <a:ext cx="1143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495800" y="5181600"/>
            <a:ext cx="609600" cy="762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2667000" y="5486400"/>
            <a:ext cx="8382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5105400" y="5410200"/>
            <a:ext cx="990600" cy="5461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 rot="20700000">
            <a:off x="5438224" y="27712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 rot="20700000">
            <a:off x="6200224" y="41428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 rot="20700000">
            <a:off x="4447624" y="5057223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 rot="20700000">
            <a:off x="4676224" y="34570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 rot="20700000">
            <a:off x="5819223" y="4447623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 rot="20700000">
            <a:off x="3761824" y="50572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 rot="20700000">
            <a:off x="4981023" y="5819225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rot="20700000">
            <a:off x="3533223" y="3761822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 rot="20700000">
            <a:off x="3380825" y="54382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5562600" y="2895600"/>
            <a:ext cx="762000" cy="1371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6324600" y="4114800"/>
            <a:ext cx="990600" cy="152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5562600" y="2590800"/>
            <a:ext cx="5334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 flipV="1">
            <a:off x="5181600" y="2590800"/>
            <a:ext cx="381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 rot="20700000">
            <a:off x="5971624" y="52858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2514600" y="3429000"/>
            <a:ext cx="457200" cy="685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2971800" y="2895600"/>
            <a:ext cx="762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514600" y="4114800"/>
            <a:ext cx="152400" cy="1371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1828800" y="3733800"/>
            <a:ext cx="6858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2057400" y="5486400"/>
            <a:ext cx="6096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 rot="20700000">
            <a:off x="2542624" y="5362023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 rot="20700000">
            <a:off x="2390224" y="3990423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 rot="20700000">
            <a:off x="2847423" y="3380825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4889500" y="3848100"/>
            <a:ext cx="381000" cy="22860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 flipV="1">
            <a:off x="4114800" y="3429000"/>
            <a:ext cx="152400" cy="53340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3581400" y="4495800"/>
            <a:ext cx="457200" cy="7620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4191000" y="4953000"/>
            <a:ext cx="0" cy="45720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4724400" y="4724400"/>
            <a:ext cx="304800" cy="30480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 rot="20700000">
            <a:off x="5133423" y="42190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 rot="21230286">
            <a:off x="2961842" y="2536249"/>
            <a:ext cx="1463976" cy="303039"/>
          </a:xfrm>
          <a:prstGeom prst="rect">
            <a:avLst/>
          </a:prstGeom>
          <a:gradFill flip="none" rotWithShape="1">
            <a:gsLst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 rot="11123634">
            <a:off x="3294614" y="6326740"/>
            <a:ext cx="1823800" cy="303450"/>
          </a:xfrm>
          <a:prstGeom prst="rect">
            <a:avLst/>
          </a:prstGeom>
          <a:gradFill flip="none" rotWithShape="1">
            <a:gsLst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Freeform 107"/>
          <p:cNvSpPr/>
          <p:nvPr/>
        </p:nvSpPr>
        <p:spPr>
          <a:xfrm>
            <a:off x="3652576" y="3572189"/>
            <a:ext cx="1597688" cy="1617785"/>
          </a:xfrm>
          <a:custGeom>
            <a:avLst/>
            <a:gdLst>
              <a:gd name="connsiteX0" fmla="*/ 1150536 w 1597688"/>
              <a:gd name="connsiteY0" fmla="*/ 0 h 1617785"/>
              <a:gd name="connsiteX1" fmla="*/ 1597688 w 1597688"/>
              <a:gd name="connsiteY1" fmla="*/ 778747 h 1617785"/>
              <a:gd name="connsiteX2" fmla="*/ 854110 w 1597688"/>
              <a:gd name="connsiteY2" fmla="*/ 1597688 h 1617785"/>
              <a:gd name="connsiteX3" fmla="*/ 226088 w 1597688"/>
              <a:gd name="connsiteY3" fmla="*/ 1617785 h 1617785"/>
              <a:gd name="connsiteX4" fmla="*/ 0 w 1597688"/>
              <a:gd name="connsiteY4" fmla="*/ 316523 h 1617785"/>
              <a:gd name="connsiteX5" fmla="*/ 1150536 w 1597688"/>
              <a:gd name="connsiteY5" fmla="*/ 0 h 161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7688" h="1617785">
                <a:moveTo>
                  <a:pt x="1150536" y="0"/>
                </a:moveTo>
                <a:lnTo>
                  <a:pt x="1597688" y="778747"/>
                </a:lnTo>
                <a:lnTo>
                  <a:pt x="854110" y="1597688"/>
                </a:lnTo>
                <a:lnTo>
                  <a:pt x="226088" y="1617785"/>
                </a:lnTo>
                <a:lnTo>
                  <a:pt x="0" y="316523"/>
                </a:lnTo>
                <a:lnTo>
                  <a:pt x="1150536" y="0"/>
                </a:lnTo>
                <a:close/>
              </a:path>
            </a:pathLst>
          </a:custGeom>
          <a:gradFill flip="none" rotWithShape="1">
            <a:gsLst>
              <a:gs pos="0">
                <a:srgbClr val="4F81BD">
                  <a:tint val="66000"/>
                  <a:satMod val="160000"/>
                </a:srgbClr>
              </a:gs>
              <a:gs pos="50000">
                <a:srgbClr val="4F81BD">
                  <a:tint val="44500"/>
                  <a:satMod val="160000"/>
                </a:srgbClr>
              </a:gs>
              <a:gs pos="100000">
                <a:srgbClr val="4F81B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Операция с ребра/стени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914400"/>
          </a:xfrm>
        </p:spPr>
        <p:txBody>
          <a:bodyPr/>
          <a:lstStyle/>
          <a:p>
            <a:r>
              <a:rPr lang="bg-BG" dirty="0" smtClean="0"/>
              <a:t>Намиране на стена по две ребра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4343400" y="2743200"/>
            <a:ext cx="4572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257800" y="4343400"/>
            <a:ext cx="6858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096000" y="5410201"/>
            <a:ext cx="914400" cy="6857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943600" y="4267200"/>
            <a:ext cx="381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505200" y="5181600"/>
            <a:ext cx="381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4800600" y="3581400"/>
            <a:ext cx="457200" cy="762000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971800" y="3429000"/>
            <a:ext cx="6858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3886200" y="5181600"/>
            <a:ext cx="6096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4800600" y="2895600"/>
            <a:ext cx="762000" cy="685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3657600" y="3886200"/>
            <a:ext cx="228600" cy="1295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051752" y="5943600"/>
            <a:ext cx="53648" cy="4366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943600" y="4572000"/>
            <a:ext cx="1524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479800" y="5562600"/>
            <a:ext cx="25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495800" y="4343400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3657600" y="3581400"/>
            <a:ext cx="1143000" cy="304800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495800" y="5181600"/>
            <a:ext cx="609600" cy="762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2667000" y="5486400"/>
            <a:ext cx="8382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5105400" y="5410200"/>
            <a:ext cx="990600" cy="5461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 rot="20700000">
            <a:off x="5438224" y="27712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 rot="20700000">
            <a:off x="6200224" y="41428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 rot="20700000">
            <a:off x="4447624" y="5057223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 rot="20700000">
            <a:off x="4676224" y="34570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 rot="20700000">
            <a:off x="5819223" y="4447623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 rot="20700000">
            <a:off x="3761824" y="50572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 rot="20700000">
            <a:off x="4981023" y="5819225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rot="20700000">
            <a:off x="3533223" y="3761822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 rot="20700000">
            <a:off x="3380825" y="54382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5562600" y="2895600"/>
            <a:ext cx="762000" cy="1371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6324600" y="4114800"/>
            <a:ext cx="990600" cy="152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5562600" y="2590800"/>
            <a:ext cx="5334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 flipV="1">
            <a:off x="5181600" y="2590800"/>
            <a:ext cx="381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 rot="20700000">
            <a:off x="5971624" y="52858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2514600" y="3429000"/>
            <a:ext cx="457200" cy="685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2971800" y="2895600"/>
            <a:ext cx="762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514600" y="4114800"/>
            <a:ext cx="152400" cy="1371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1828800" y="3733800"/>
            <a:ext cx="6858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2057400" y="5486400"/>
            <a:ext cx="6096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 rot="20700000">
            <a:off x="2542624" y="5362023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 rot="20700000">
            <a:off x="2390224" y="3990423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 rot="20700000">
            <a:off x="2847423" y="3380825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4813300" y="3975100"/>
            <a:ext cx="215900" cy="139700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 flipV="1">
            <a:off x="4191000" y="3759200"/>
            <a:ext cx="76200" cy="304800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 rot="20700000">
            <a:off x="5133423" y="42190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 rot="21230286">
            <a:off x="2961842" y="2536249"/>
            <a:ext cx="1463976" cy="303039"/>
          </a:xfrm>
          <a:prstGeom prst="rect">
            <a:avLst/>
          </a:prstGeom>
          <a:gradFill flip="none" rotWithShape="1">
            <a:gsLst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 rot="11123634">
            <a:off x="3294614" y="6326740"/>
            <a:ext cx="1823800" cy="303450"/>
          </a:xfrm>
          <a:prstGeom prst="rect">
            <a:avLst/>
          </a:prstGeom>
          <a:gradFill flip="none" rotWithShape="1">
            <a:gsLst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ДССР (</a:t>
            </a:r>
            <a:r>
              <a:rPr lang="en-US" dirty="0" smtClean="0"/>
              <a:t>DCEL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1:35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7</a:t>
            </a:r>
            <a:r>
              <a:rPr lang="bg-BG" baseline="30000" dirty="0" smtClean="0"/>
              <a:t>те</a:t>
            </a:r>
            <a:r>
              <a:rPr lang="bg-BG" dirty="0" smtClean="0"/>
              <a:t> моста на </a:t>
            </a:r>
            <a:r>
              <a:rPr lang="bg-BG" dirty="0" err="1" smtClean="0"/>
              <a:t>Кьонигсберг</a:t>
            </a:r>
            <a:endParaRPr lang="en-US" dirty="0"/>
          </a:p>
        </p:txBody>
      </p:sp>
      <p:pic>
        <p:nvPicPr>
          <p:cNvPr id="56324" name="Picture 4" descr="C:\Pavel\Courses\Materials\Course.OKG 2012-13\OKG-06. Graphs\bridg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752600"/>
            <a:ext cx="5635256" cy="4572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Нова структура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Двойно свързан списък от ръбове</a:t>
            </a:r>
            <a:endParaRPr lang="en-US" dirty="0" smtClean="0"/>
          </a:p>
          <a:p>
            <a:pPr lvl="1"/>
            <a:r>
              <a:rPr lang="en-US" dirty="0" smtClean="0"/>
              <a:t>DCEL (Doubly Connected Edge List)</a:t>
            </a:r>
          </a:p>
          <a:p>
            <a:pPr lvl="1"/>
            <a:r>
              <a:rPr lang="bg-BG" dirty="0" smtClean="0"/>
              <a:t>Възлите са свързани с двойка симетрични насочени </a:t>
            </a:r>
            <a:r>
              <a:rPr lang="bg-BG" dirty="0" err="1" smtClean="0"/>
              <a:t>полуръбове</a:t>
            </a:r>
            <a:endParaRPr lang="bg-BG" dirty="0" smtClean="0"/>
          </a:p>
          <a:p>
            <a:pPr lvl="1"/>
            <a:r>
              <a:rPr lang="bg-BG" dirty="0" smtClean="0"/>
              <a:t>Всяка стена се обхожда еднообразно</a:t>
            </a:r>
          </a:p>
          <a:p>
            <a:pPr lvl="1"/>
            <a:r>
              <a:rPr lang="bg-BG" dirty="0" smtClean="0"/>
              <a:t>Всеки </a:t>
            </a:r>
            <a:r>
              <a:rPr lang="bg-BG" dirty="0" err="1" smtClean="0"/>
              <a:t>полуръб</a:t>
            </a:r>
            <a:r>
              <a:rPr lang="bg-BG" dirty="0" smtClean="0"/>
              <a:t> </a:t>
            </a:r>
            <a:r>
              <a:rPr lang="bg-BG" dirty="0" smtClean="0"/>
              <a:t>е към единствена стена</a:t>
            </a:r>
          </a:p>
          <a:p>
            <a:pPr lvl="1"/>
            <a:r>
              <a:rPr lang="bg-BG" dirty="0" smtClean="0"/>
              <a:t>За всеки </a:t>
            </a:r>
            <a:r>
              <a:rPr lang="bg-BG" dirty="0" err="1" smtClean="0"/>
              <a:t>полуръб</a:t>
            </a:r>
            <a:r>
              <a:rPr lang="bg-BG" dirty="0" smtClean="0"/>
              <a:t> </a:t>
            </a:r>
            <a:r>
              <a:rPr lang="bg-BG" dirty="0" smtClean="0"/>
              <a:t>може да се извлече допълнителна информация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 98"/>
          <p:cNvSpPr/>
          <p:nvPr/>
        </p:nvSpPr>
        <p:spPr>
          <a:xfrm>
            <a:off x="1981200" y="2120900"/>
            <a:ext cx="5634874" cy="4038600"/>
          </a:xfrm>
          <a:custGeom>
            <a:avLst/>
            <a:gdLst>
              <a:gd name="connsiteX0" fmla="*/ 4699000 w 5651500"/>
              <a:gd name="connsiteY0" fmla="*/ 0 h 4038600"/>
              <a:gd name="connsiteX1" fmla="*/ 5651500 w 5651500"/>
              <a:gd name="connsiteY1" fmla="*/ 2006600 h 4038600"/>
              <a:gd name="connsiteX2" fmla="*/ 3429000 w 5651500"/>
              <a:gd name="connsiteY2" fmla="*/ 4038600 h 4038600"/>
              <a:gd name="connsiteX3" fmla="*/ 0 w 5651500"/>
              <a:gd name="connsiteY3" fmla="*/ 3683000 h 4038600"/>
              <a:gd name="connsiteX4" fmla="*/ 63500 w 5651500"/>
              <a:gd name="connsiteY4" fmla="*/ 698500 h 4038600"/>
              <a:gd name="connsiteX5" fmla="*/ 4699000 w 5651500"/>
              <a:gd name="connsiteY5" fmla="*/ 0 h 4038600"/>
              <a:gd name="connsiteX0" fmla="*/ 4699000 w 5634874"/>
              <a:gd name="connsiteY0" fmla="*/ 0 h 4038600"/>
              <a:gd name="connsiteX1" fmla="*/ 5634874 w 5634874"/>
              <a:gd name="connsiteY1" fmla="*/ 1976674 h 4038600"/>
              <a:gd name="connsiteX2" fmla="*/ 3429000 w 5634874"/>
              <a:gd name="connsiteY2" fmla="*/ 4038600 h 4038600"/>
              <a:gd name="connsiteX3" fmla="*/ 0 w 5634874"/>
              <a:gd name="connsiteY3" fmla="*/ 3683000 h 4038600"/>
              <a:gd name="connsiteX4" fmla="*/ 63500 w 5634874"/>
              <a:gd name="connsiteY4" fmla="*/ 698500 h 4038600"/>
              <a:gd name="connsiteX5" fmla="*/ 4699000 w 5634874"/>
              <a:gd name="connsiteY5" fmla="*/ 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4874" h="4038600">
                <a:moveTo>
                  <a:pt x="4699000" y="0"/>
                </a:moveTo>
                <a:lnTo>
                  <a:pt x="5634874" y="1976674"/>
                </a:lnTo>
                <a:lnTo>
                  <a:pt x="3429000" y="4038600"/>
                </a:lnTo>
                <a:lnTo>
                  <a:pt x="0" y="3683000"/>
                </a:lnTo>
                <a:lnTo>
                  <a:pt x="63500" y="698500"/>
                </a:lnTo>
                <a:lnTo>
                  <a:pt x="469900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Илюстрация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 rot="20700000">
            <a:off x="5285823" y="6047825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rot="20700000">
            <a:off x="7495623" y="3990425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6553200" y="1219200"/>
            <a:ext cx="152400" cy="939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620000" y="4114800"/>
            <a:ext cx="1143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371600" y="5791200"/>
            <a:ext cx="635000" cy="635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705600" y="2133600"/>
            <a:ext cx="914400" cy="1981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14400" y="2057400"/>
            <a:ext cx="1143000" cy="762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81200" y="5791200"/>
            <a:ext cx="3429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705600" y="1447800"/>
            <a:ext cx="1066800" cy="711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981200" y="2819400"/>
            <a:ext cx="76200" cy="2971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410200" y="4114800"/>
            <a:ext cx="2184400" cy="2057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057400" y="2133600"/>
            <a:ext cx="4648200" cy="685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410200" y="6172200"/>
            <a:ext cx="3048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2209800" y="2311400"/>
            <a:ext cx="4368800" cy="660400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 rot="20700000">
            <a:off x="1856824" y="5666823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20700000">
            <a:off x="6581224" y="200922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 rot="21097446">
            <a:off x="4184503" y="2514266"/>
            <a:ext cx="388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e</a:t>
            </a:r>
            <a:endParaRPr lang="en-US" sz="32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rot="60000">
            <a:off x="2209800" y="3048000"/>
            <a:ext cx="0" cy="2590800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16200000">
            <a:off x="1717539" y="3887354"/>
            <a:ext cx="1541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след (е)</a:t>
            </a:r>
            <a:endParaRPr lang="en-US" sz="32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6629401" y="2362200"/>
            <a:ext cx="761999" cy="1676400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 rot="3949947">
            <a:off x="6033758" y="3171924"/>
            <a:ext cx="1495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пред(е)</a:t>
            </a:r>
            <a:endParaRPr lang="en-US" sz="32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95" name="Straight Arrow Connector 94"/>
          <p:cNvCxnSpPr/>
          <p:nvPr/>
        </p:nvCxnSpPr>
        <p:spPr>
          <a:xfrm flipH="1">
            <a:off x="2197100" y="1981200"/>
            <a:ext cx="4368800" cy="660400"/>
          </a:xfrm>
          <a:prstGeom prst="straightConnector1">
            <a:avLst/>
          </a:prstGeom>
          <a:ln w="762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 rot="21097446">
            <a:off x="3254534" y="1739659"/>
            <a:ext cx="2060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близнак(</a:t>
            </a:r>
            <a:r>
              <a:rPr lang="en-US" sz="32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e</a:t>
            </a:r>
            <a:r>
              <a:rPr lang="bg-BG" sz="32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sz="32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794500" y="1917700"/>
            <a:ext cx="1871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начало(</a:t>
            </a:r>
            <a:r>
              <a:rPr lang="en-US" sz="32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e</a:t>
            </a:r>
            <a:r>
              <a:rPr lang="bg-BG" sz="32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sz="32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33400" y="2679700"/>
            <a:ext cx="1463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край(</a:t>
            </a:r>
            <a:r>
              <a:rPr lang="en-US" sz="32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e</a:t>
            </a:r>
            <a:r>
              <a:rPr lang="bg-BG" sz="32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sz="32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810000" y="4038600"/>
            <a:ext cx="1633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стена(</a:t>
            </a:r>
            <a:r>
              <a:rPr lang="en-US" sz="32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e</a:t>
            </a:r>
            <a:r>
              <a:rPr lang="bg-BG" sz="32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sz="32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Oval 25"/>
          <p:cNvSpPr/>
          <p:nvPr/>
        </p:nvSpPr>
        <p:spPr>
          <a:xfrm rot="20700000">
            <a:off x="1933024" y="26950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Примерно използване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Намиране периметър на стена</a:t>
            </a:r>
          </a:p>
          <a:p>
            <a:pPr lvl="1"/>
            <a:r>
              <a:rPr lang="bg-BG" dirty="0" smtClean="0"/>
              <a:t>Започваме от зададен </a:t>
            </a:r>
            <a:r>
              <a:rPr lang="bg-BG" dirty="0" err="1" smtClean="0"/>
              <a:t>полуръб</a:t>
            </a:r>
            <a:r>
              <a:rPr lang="bg-BG" dirty="0" smtClean="0"/>
              <a:t> </a:t>
            </a:r>
            <a:r>
              <a:rPr lang="bg-BG" b="1" dirty="0" smtClean="0"/>
              <a:t>е</a:t>
            </a:r>
          </a:p>
          <a:p>
            <a:pPr lvl="1"/>
            <a:r>
              <a:rPr lang="bg-BG" dirty="0" smtClean="0"/>
              <a:t>Следваме </a:t>
            </a:r>
            <a:r>
              <a:rPr lang="bg-BG" b="1" dirty="0" smtClean="0"/>
              <a:t>е</a:t>
            </a:r>
            <a:r>
              <a:rPr lang="bg-BG" dirty="0" smtClean="0"/>
              <a:t>→</a:t>
            </a:r>
            <a:r>
              <a:rPr lang="bg-BG" b="1" dirty="0" smtClean="0"/>
              <a:t>след</a:t>
            </a:r>
            <a:r>
              <a:rPr lang="bg-BG" dirty="0" smtClean="0"/>
              <a:t>→</a:t>
            </a:r>
            <a:r>
              <a:rPr lang="bg-BG" b="1" dirty="0" err="1" smtClean="0"/>
              <a:t>след</a:t>
            </a:r>
            <a:r>
              <a:rPr lang="bg-BG" dirty="0" smtClean="0"/>
              <a:t>→…→</a:t>
            </a:r>
            <a:r>
              <a:rPr lang="bg-BG" b="1" dirty="0" smtClean="0"/>
              <a:t>е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Намиране на две съседни стени</a:t>
            </a:r>
          </a:p>
          <a:p>
            <a:pPr lvl="1"/>
            <a:r>
              <a:rPr lang="bg-BG" dirty="0" smtClean="0"/>
              <a:t>Първа стена имаме от </a:t>
            </a:r>
            <a:r>
              <a:rPr lang="bg-BG" b="1" dirty="0" smtClean="0"/>
              <a:t>е</a:t>
            </a:r>
            <a:r>
              <a:rPr lang="bg-BG" dirty="0" smtClean="0"/>
              <a:t>→</a:t>
            </a:r>
            <a:r>
              <a:rPr lang="bg-BG" b="1" dirty="0" smtClean="0"/>
              <a:t>стена</a:t>
            </a:r>
          </a:p>
          <a:p>
            <a:pPr lvl="1"/>
            <a:r>
              <a:rPr lang="bg-BG" dirty="0" smtClean="0"/>
              <a:t>Другата от </a:t>
            </a:r>
            <a:r>
              <a:rPr lang="bg-BG" b="1" dirty="0" smtClean="0"/>
              <a:t>е</a:t>
            </a:r>
            <a:r>
              <a:rPr lang="bg-BG" dirty="0" smtClean="0"/>
              <a:t>→</a:t>
            </a:r>
            <a:r>
              <a:rPr lang="bg-BG" b="1" dirty="0" smtClean="0"/>
              <a:t>близнак</a:t>
            </a:r>
            <a:r>
              <a:rPr lang="bg-BG" dirty="0" smtClean="0"/>
              <a:t>→</a:t>
            </a:r>
            <a:r>
              <a:rPr lang="bg-BG" b="1" dirty="0" smtClean="0"/>
              <a:t>стена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Още два примера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Намиране на гранични </a:t>
            </a:r>
            <a:r>
              <a:rPr lang="bg-BG" dirty="0" err="1" smtClean="0"/>
              <a:t>полуръбове</a:t>
            </a:r>
            <a:endParaRPr lang="bg-BG" dirty="0" smtClean="0"/>
          </a:p>
          <a:p>
            <a:pPr lvl="1"/>
            <a:r>
              <a:rPr lang="bg-BG" dirty="0" err="1" smtClean="0"/>
              <a:t>Полуръбове</a:t>
            </a:r>
            <a:r>
              <a:rPr lang="bg-BG" dirty="0" smtClean="0"/>
              <a:t>, отвъд които няма мрежа</a:t>
            </a:r>
          </a:p>
          <a:p>
            <a:pPr lvl="1"/>
            <a:r>
              <a:rPr lang="bg-BG" dirty="0" smtClean="0"/>
              <a:t>Ако липсва </a:t>
            </a:r>
            <a:r>
              <a:rPr lang="bg-BG" b="1" dirty="0" smtClean="0"/>
              <a:t>е</a:t>
            </a:r>
            <a:r>
              <a:rPr lang="bg-BG" dirty="0" smtClean="0"/>
              <a:t>→</a:t>
            </a:r>
            <a:r>
              <a:rPr lang="bg-BG" b="1" dirty="0" smtClean="0"/>
              <a:t>близнак</a:t>
            </a:r>
            <a:r>
              <a:rPr lang="bg-BG" dirty="0" smtClean="0"/>
              <a:t>, то </a:t>
            </a:r>
            <a:r>
              <a:rPr lang="bg-BG" b="1" dirty="0" smtClean="0"/>
              <a:t>е</a:t>
            </a:r>
            <a:r>
              <a:rPr lang="bg-BG" dirty="0" smtClean="0"/>
              <a:t> </a:t>
            </a:r>
            <a:r>
              <a:rPr lang="bg-BG" dirty="0" err="1" smtClean="0"/>
              <a:t>е</a:t>
            </a:r>
            <a:r>
              <a:rPr lang="bg-BG" dirty="0" smtClean="0"/>
              <a:t> граница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Обхождане на стени около възел</a:t>
            </a:r>
          </a:p>
          <a:p>
            <a:pPr lvl="1"/>
            <a:r>
              <a:rPr lang="bg-BG" dirty="0" smtClean="0"/>
              <a:t>Започваме от зададен </a:t>
            </a:r>
            <a:r>
              <a:rPr lang="bg-BG" dirty="0" err="1" smtClean="0"/>
              <a:t>полуръб</a:t>
            </a:r>
            <a:endParaRPr lang="bg-BG" dirty="0" smtClean="0"/>
          </a:p>
          <a:p>
            <a:pPr lvl="1"/>
            <a:r>
              <a:rPr lang="bg-BG" dirty="0" smtClean="0"/>
              <a:t>Взимаме </a:t>
            </a:r>
            <a:r>
              <a:rPr lang="bg-BG" b="1" dirty="0" smtClean="0"/>
              <a:t>е</a:t>
            </a:r>
            <a:r>
              <a:rPr lang="bg-BG" dirty="0" smtClean="0"/>
              <a:t>→</a:t>
            </a:r>
            <a:r>
              <a:rPr lang="bg-BG" b="1" dirty="0" smtClean="0"/>
              <a:t>стена</a:t>
            </a:r>
          </a:p>
          <a:p>
            <a:pPr lvl="1"/>
            <a:r>
              <a:rPr lang="bg-BG" dirty="0" smtClean="0"/>
              <a:t>Преминаваме </a:t>
            </a:r>
            <a:r>
              <a:rPr lang="bg-BG" b="1" dirty="0" smtClean="0"/>
              <a:t>е</a:t>
            </a:r>
            <a:r>
              <a:rPr lang="bg-BG" dirty="0" smtClean="0"/>
              <a:t> = </a:t>
            </a:r>
            <a:r>
              <a:rPr lang="bg-BG" b="1" dirty="0" err="1" smtClean="0"/>
              <a:t>е</a:t>
            </a:r>
            <a:r>
              <a:rPr lang="bg-BG" dirty="0" smtClean="0"/>
              <a:t>→</a:t>
            </a:r>
            <a:r>
              <a:rPr lang="bg-BG" b="1" dirty="0" smtClean="0"/>
              <a:t>пред</a:t>
            </a:r>
            <a:r>
              <a:rPr lang="bg-BG" dirty="0" smtClean="0"/>
              <a:t>→</a:t>
            </a:r>
            <a:r>
              <a:rPr lang="bg-BG" b="1" dirty="0" smtClean="0"/>
              <a:t>близнак</a:t>
            </a:r>
          </a:p>
          <a:p>
            <a:pPr lvl="1"/>
            <a:r>
              <a:rPr lang="bg-BG" dirty="0" smtClean="0"/>
              <a:t>И зацикляме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4521200" y="5156200"/>
            <a:ext cx="4318000" cy="1181629"/>
          </a:xfrm>
          <a:custGeom>
            <a:avLst/>
            <a:gdLst>
              <a:gd name="connsiteX0" fmla="*/ 0 w 4275667"/>
              <a:gd name="connsiteY0" fmla="*/ 1168400 h 1259417"/>
              <a:gd name="connsiteX1" fmla="*/ 1435100 w 4275667"/>
              <a:gd name="connsiteY1" fmla="*/ 1168400 h 1259417"/>
              <a:gd name="connsiteX2" fmla="*/ 4216400 w 4275667"/>
              <a:gd name="connsiteY2" fmla="*/ 622300 h 1259417"/>
              <a:gd name="connsiteX3" fmla="*/ 1079500 w 4275667"/>
              <a:gd name="connsiteY3" fmla="*/ 0 h 1259417"/>
              <a:gd name="connsiteX0" fmla="*/ 0 w 4216400"/>
              <a:gd name="connsiteY0" fmla="*/ 1168400 h 1168400"/>
              <a:gd name="connsiteX1" fmla="*/ 4216400 w 4216400"/>
              <a:gd name="connsiteY1" fmla="*/ 622300 h 1168400"/>
              <a:gd name="connsiteX2" fmla="*/ 1079500 w 4216400"/>
              <a:gd name="connsiteY2" fmla="*/ 0 h 1168400"/>
              <a:gd name="connsiteX0" fmla="*/ 0 w 4318000"/>
              <a:gd name="connsiteY0" fmla="*/ 1168400 h 1168400"/>
              <a:gd name="connsiteX1" fmla="*/ 4318000 w 4318000"/>
              <a:gd name="connsiteY1" fmla="*/ 635000 h 1168400"/>
              <a:gd name="connsiteX2" fmla="*/ 1079500 w 4318000"/>
              <a:gd name="connsiteY2" fmla="*/ 0 h 1168400"/>
              <a:gd name="connsiteX0" fmla="*/ 0 w 4318000"/>
              <a:gd name="connsiteY0" fmla="*/ 1168400 h 1168400"/>
              <a:gd name="connsiteX1" fmla="*/ 4318000 w 4318000"/>
              <a:gd name="connsiteY1" fmla="*/ 635000 h 1168400"/>
              <a:gd name="connsiteX2" fmla="*/ 1079500 w 4318000"/>
              <a:gd name="connsiteY2" fmla="*/ 0 h 1168400"/>
              <a:gd name="connsiteX0" fmla="*/ 0 w 4318000"/>
              <a:gd name="connsiteY0" fmla="*/ 1168400 h 1168400"/>
              <a:gd name="connsiteX1" fmla="*/ 4318000 w 4318000"/>
              <a:gd name="connsiteY1" fmla="*/ 635000 h 1168400"/>
              <a:gd name="connsiteX2" fmla="*/ 1079500 w 4318000"/>
              <a:gd name="connsiteY2" fmla="*/ 0 h 1168400"/>
              <a:gd name="connsiteX0" fmla="*/ 0 w 4318000"/>
              <a:gd name="connsiteY0" fmla="*/ 1168400 h 1168400"/>
              <a:gd name="connsiteX1" fmla="*/ 4318000 w 4318000"/>
              <a:gd name="connsiteY1" fmla="*/ 635000 h 1168400"/>
              <a:gd name="connsiteX2" fmla="*/ 1079500 w 4318000"/>
              <a:gd name="connsiteY2" fmla="*/ 0 h 1168400"/>
              <a:gd name="connsiteX0" fmla="*/ 0 w 4318000"/>
              <a:gd name="connsiteY0" fmla="*/ 1168400 h 1168400"/>
              <a:gd name="connsiteX1" fmla="*/ 4318000 w 4318000"/>
              <a:gd name="connsiteY1" fmla="*/ 635000 h 1168400"/>
              <a:gd name="connsiteX2" fmla="*/ 1079500 w 4318000"/>
              <a:gd name="connsiteY2" fmla="*/ 0 h 1168400"/>
              <a:gd name="connsiteX0" fmla="*/ 0 w 4318000"/>
              <a:gd name="connsiteY0" fmla="*/ 1168400 h 1168400"/>
              <a:gd name="connsiteX1" fmla="*/ 4318000 w 4318000"/>
              <a:gd name="connsiteY1" fmla="*/ 635000 h 1168400"/>
              <a:gd name="connsiteX2" fmla="*/ 1079500 w 4318000"/>
              <a:gd name="connsiteY2" fmla="*/ 0 h 1168400"/>
              <a:gd name="connsiteX0" fmla="*/ 0 w 4318000"/>
              <a:gd name="connsiteY0" fmla="*/ 1168400 h 1168400"/>
              <a:gd name="connsiteX1" fmla="*/ 4318000 w 4318000"/>
              <a:gd name="connsiteY1" fmla="*/ 635000 h 1168400"/>
              <a:gd name="connsiteX2" fmla="*/ 1079500 w 4318000"/>
              <a:gd name="connsiteY2" fmla="*/ 0 h 1168400"/>
              <a:gd name="connsiteX0" fmla="*/ 0 w 4318000"/>
              <a:gd name="connsiteY0" fmla="*/ 1168400 h 1181629"/>
              <a:gd name="connsiteX1" fmla="*/ 4318000 w 4318000"/>
              <a:gd name="connsiteY1" fmla="*/ 635000 h 1181629"/>
              <a:gd name="connsiteX2" fmla="*/ 1079500 w 4318000"/>
              <a:gd name="connsiteY2" fmla="*/ 0 h 118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8000" h="1181629">
                <a:moveTo>
                  <a:pt x="0" y="1168400"/>
                </a:moveTo>
                <a:cubicBezTo>
                  <a:pt x="1386417" y="1181629"/>
                  <a:pt x="4303183" y="1159933"/>
                  <a:pt x="4318000" y="635000"/>
                </a:cubicBezTo>
                <a:cubicBezTo>
                  <a:pt x="4309533" y="148167"/>
                  <a:pt x="2745316" y="23283"/>
                  <a:pt x="107950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Да го покажем все пак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 rot="20700000">
            <a:off x="4219023" y="5362025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429000" y="1447800"/>
            <a:ext cx="1447800" cy="2082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343400" y="5486400"/>
            <a:ext cx="1143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429000" y="3505200"/>
            <a:ext cx="914400" cy="1981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429000" y="3530600"/>
            <a:ext cx="4953000" cy="127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990600" y="3505200"/>
            <a:ext cx="2438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1066800" y="3683000"/>
            <a:ext cx="2235200" cy="355600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 rot="21097446">
            <a:off x="1421964" y="3854094"/>
            <a:ext cx="1892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solidFill>
                  <a:srgbClr val="0070C0"/>
                </a:solidFill>
                <a:effectLst>
                  <a:outerShdw blurRad="63500" sx="102000" sy="102000" algn="ctr" rotWithShape="0">
                    <a:srgbClr val="0070C0">
                      <a:alpha val="40000"/>
                    </a:srgbClr>
                  </a:outerShdw>
                </a:effectLst>
              </a:rPr>
              <a:t>Начален </a:t>
            </a:r>
            <a:r>
              <a:rPr lang="bg-BG" dirty="0" err="1" smtClean="0">
                <a:solidFill>
                  <a:srgbClr val="0070C0"/>
                </a:solidFill>
                <a:effectLst>
                  <a:outerShdw blurRad="63500" sx="102000" sy="102000" algn="ctr" rotWithShape="0">
                    <a:srgbClr val="0070C0">
                      <a:alpha val="40000"/>
                    </a:srgbClr>
                  </a:outerShdw>
                </a:effectLst>
              </a:rPr>
              <a:t>полуръб</a:t>
            </a:r>
            <a:endParaRPr lang="en-US" dirty="0">
              <a:solidFill>
                <a:srgbClr val="0070C0"/>
              </a:solidFill>
              <a:effectLst>
                <a:outerShdw blurRad="63500" sx="102000" sy="102000" algn="ctr" rotWithShape="0">
                  <a:srgbClr val="0070C0">
                    <a:alpha val="40000"/>
                  </a:srgbClr>
                </a:outerShdw>
              </a:effectLst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276600" y="5486400"/>
            <a:ext cx="1041400" cy="990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 rot="20700000">
            <a:off x="3304623" y="33808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013964" y="4796135"/>
            <a:ext cx="2987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400" dirty="0" smtClean="0"/>
              <a:t>(</a:t>
            </a:r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пред</a:t>
            </a:r>
            <a:r>
              <a:rPr lang="bg-BG" sz="2400" dirty="0" smtClean="0"/>
              <a:t>,</a:t>
            </a:r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близнак)</a:t>
            </a:r>
            <a:r>
              <a:rPr lang="bg-BG" sz="2400" baseline="300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стена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1964" y="5282625"/>
            <a:ext cx="2987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400" dirty="0" smtClean="0"/>
              <a:t>(</a:t>
            </a:r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пред</a:t>
            </a:r>
            <a:r>
              <a:rPr lang="bg-BG" sz="2400" dirty="0" smtClean="0"/>
              <a:t>,</a:t>
            </a:r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близнак)</a:t>
            </a:r>
            <a:r>
              <a:rPr lang="bg-BG" sz="2400" baseline="300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0</a:t>
            </a:r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стена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85364" y="2438400"/>
            <a:ext cx="2987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400" dirty="0" smtClean="0"/>
              <a:t>(</a:t>
            </a:r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пред</a:t>
            </a:r>
            <a:r>
              <a:rPr lang="bg-BG" sz="2400" dirty="0" smtClean="0"/>
              <a:t>,</a:t>
            </a:r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близнак)</a:t>
            </a:r>
            <a:r>
              <a:rPr lang="bg-BG" sz="2400" baseline="300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стена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1000" y="2281535"/>
            <a:ext cx="2987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400" dirty="0" smtClean="0"/>
              <a:t>(</a:t>
            </a:r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пред</a:t>
            </a:r>
            <a:r>
              <a:rPr lang="bg-BG" sz="2400" dirty="0" smtClean="0"/>
              <a:t>,</a:t>
            </a:r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близнак)</a:t>
            </a:r>
            <a:r>
              <a:rPr lang="bg-BG" sz="2400" baseline="300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стена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62000" y="4572000"/>
            <a:ext cx="2392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Стена 0</a:t>
            </a:r>
            <a:endParaRPr lang="en-US" sz="3200" b="1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34000" y="4085510"/>
            <a:ext cx="2392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Стена 1</a:t>
            </a:r>
            <a:endParaRPr lang="en-US" sz="3200" b="1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17051" y="1752600"/>
            <a:ext cx="2392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Стена 2</a:t>
            </a:r>
            <a:endParaRPr lang="en-US" sz="3200" b="1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01036" y="1595735"/>
            <a:ext cx="2392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Стена 3</a:t>
            </a:r>
            <a:endParaRPr lang="en-US" sz="3200" b="1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" name="TextBox 53"/>
          <p:cNvSpPr txBox="1"/>
          <p:nvPr/>
        </p:nvSpPr>
        <p:spPr>
          <a:xfrm rot="3909826">
            <a:off x="3456247" y="4259731"/>
            <a:ext cx="1535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solidFill>
                  <a:srgbClr val="0070C0"/>
                </a:solidFill>
                <a:effectLst>
                  <a:outerShdw blurRad="63500" sx="102000" sy="102000" algn="ctr" rotWithShape="0">
                    <a:srgbClr val="0070C0">
                      <a:alpha val="40000"/>
                    </a:srgbClr>
                  </a:outerShdw>
                </a:effectLst>
              </a:rPr>
              <a:t>пред,близнак</a:t>
            </a:r>
            <a:endParaRPr lang="en-US" baseline="30000" dirty="0">
              <a:solidFill>
                <a:srgbClr val="0070C0"/>
              </a:solidFill>
              <a:effectLst>
                <a:outerShdw blurRad="63500" sx="102000" sy="102000" algn="ctr" rotWithShape="0">
                  <a:srgbClr val="0070C0">
                    <a:alpha val="40000"/>
                  </a:srgbClr>
                </a:outerShdw>
              </a:effectLst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771900" y="3390900"/>
            <a:ext cx="3505200" cy="76200"/>
          </a:xfrm>
          <a:prstGeom prst="straightConnector1">
            <a:avLst/>
          </a:prstGeom>
          <a:ln w="6350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 rot="14739077">
            <a:off x="3284895" y="4518284"/>
            <a:ext cx="66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solidFill>
                  <a:srgbClr val="0070C0"/>
                </a:solidFill>
                <a:effectLst>
                  <a:outerShdw blurRad="63500" sx="102000" sy="102000" algn="ctr" rotWithShape="0">
                    <a:srgbClr val="0070C0">
                      <a:alpha val="40000"/>
                    </a:srgbClr>
                  </a:outerShdw>
                </a:effectLst>
              </a:rPr>
              <a:t>пред</a:t>
            </a:r>
            <a:endParaRPr lang="en-US" baseline="30000" dirty="0">
              <a:solidFill>
                <a:srgbClr val="0070C0"/>
              </a:solidFill>
              <a:effectLst>
                <a:outerShdw blurRad="63500" sx="102000" sy="102000" algn="ctr" rotWithShape="0">
                  <a:srgbClr val="0070C0">
                    <a:alpha val="40000"/>
                  </a:srgbClr>
                </a:outerShdw>
              </a:effectLst>
            </a:endParaRPr>
          </a:p>
        </p:txBody>
      </p:sp>
      <p:sp>
        <p:nvSpPr>
          <p:cNvPr id="58" name="TextBox 57"/>
          <p:cNvSpPr txBox="1"/>
          <p:nvPr/>
        </p:nvSpPr>
        <p:spPr>
          <a:xfrm rot="120000">
            <a:off x="4727465" y="3675682"/>
            <a:ext cx="207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solidFill>
                  <a:srgbClr val="0070C0"/>
                </a:solidFill>
                <a:effectLst>
                  <a:outerShdw blurRad="63500" sx="102000" sy="102000" algn="ctr" rotWithShape="0">
                    <a:srgbClr val="0070C0">
                      <a:alpha val="40000"/>
                    </a:srgbClr>
                  </a:outerShdw>
                </a:effectLst>
              </a:rPr>
              <a:t>пред,близнак,пред</a:t>
            </a:r>
            <a:endParaRPr lang="en-US" baseline="30000" dirty="0">
              <a:solidFill>
                <a:srgbClr val="0070C0"/>
              </a:solidFill>
              <a:effectLst>
                <a:outerShdw blurRad="63500" sx="102000" sy="102000" algn="ctr" rotWithShape="0">
                  <a:srgbClr val="0070C0">
                    <a:alpha val="40000"/>
                  </a:srgbClr>
                </a:outerShdw>
              </a:effectLst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flipH="1" flipV="1">
            <a:off x="3429000" y="3810000"/>
            <a:ext cx="685800" cy="1524000"/>
          </a:xfrm>
          <a:prstGeom prst="straightConnector1">
            <a:avLst/>
          </a:prstGeom>
          <a:ln w="6350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3683000" y="3733800"/>
            <a:ext cx="685800" cy="1524000"/>
          </a:xfrm>
          <a:prstGeom prst="straightConnector1">
            <a:avLst/>
          </a:prstGeom>
          <a:ln w="63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797300" y="3657600"/>
            <a:ext cx="3505200" cy="76200"/>
          </a:xfrm>
          <a:prstGeom prst="straightConnector1">
            <a:avLst/>
          </a:prstGeom>
          <a:ln w="63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 rot="60000">
            <a:off x="3889065" y="3084101"/>
            <a:ext cx="470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solidFill>
                  <a:srgbClr val="0070C0"/>
                </a:solidFill>
                <a:effectLst>
                  <a:outerShdw blurRad="63500" algn="ctr" rotWithShape="0">
                    <a:srgbClr val="0070C0">
                      <a:alpha val="40000"/>
                    </a:srgbClr>
                  </a:outerShdw>
                </a:effectLst>
              </a:rPr>
              <a:t>пред,близнак,пред,близнак=(пред,близнак)</a:t>
            </a:r>
            <a:r>
              <a:rPr lang="bg-BG" baseline="30000" dirty="0" smtClean="0">
                <a:solidFill>
                  <a:srgbClr val="0070C0"/>
                </a:solidFill>
                <a:effectLst>
                  <a:outerShdw blurRad="63500" algn="ctr" rotWithShape="0">
                    <a:srgbClr val="0070C0">
                      <a:alpha val="40000"/>
                    </a:srgbClr>
                  </a:outerShdw>
                </a:effectLst>
              </a:rPr>
              <a:t>2</a:t>
            </a:r>
            <a:endParaRPr lang="en-US" baseline="30000" dirty="0" smtClean="0">
              <a:solidFill>
                <a:srgbClr val="0070C0"/>
              </a:solidFill>
              <a:effectLst>
                <a:outerShdw blurRad="63500" algn="ctr" rotWithShape="0">
                  <a:srgbClr val="0070C0">
                    <a:alpha val="40000"/>
                  </a:srgbClr>
                </a:outerShdw>
              </a:effectLst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3454400" y="1397000"/>
            <a:ext cx="1295400" cy="1828800"/>
          </a:xfrm>
          <a:prstGeom prst="straightConnector1">
            <a:avLst/>
          </a:prstGeom>
          <a:ln w="6350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 rot="18317480">
            <a:off x="3048743" y="2025417"/>
            <a:ext cx="179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solidFill>
                  <a:srgbClr val="0070C0"/>
                </a:solidFill>
                <a:effectLst>
                  <a:outerShdw blurRad="63500" sx="102000" sy="102000" algn="ctr" rotWithShape="0">
                    <a:srgbClr val="0070C0">
                      <a:alpha val="40000"/>
                    </a:srgbClr>
                  </a:outerShdw>
                </a:effectLst>
              </a:rPr>
              <a:t>(пред,близнак)</a:t>
            </a:r>
            <a:r>
              <a:rPr lang="bg-BG" baseline="30000" dirty="0" smtClean="0">
                <a:solidFill>
                  <a:srgbClr val="0070C0"/>
                </a:solidFill>
                <a:effectLst>
                  <a:outerShdw blurRad="63500" sx="102000" sy="102000" algn="ctr" rotWithShape="0">
                    <a:srgbClr val="0070C0">
                      <a:alpha val="40000"/>
                    </a:srgbClr>
                  </a:outerShdw>
                </a:effectLst>
              </a:rPr>
              <a:t>3</a:t>
            </a:r>
            <a:endParaRPr lang="en-US" baseline="30000" dirty="0">
              <a:solidFill>
                <a:srgbClr val="0070C0"/>
              </a:solidFill>
              <a:effectLst>
                <a:outerShdw blurRad="63500" sx="102000" sy="102000" algn="ctr" rotWithShape="0">
                  <a:srgbClr val="0070C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Въпроси?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1:45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Повече информация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09688" indent="-1309688"/>
            <a:r>
              <a:rPr lang="en-US" sz="2800" dirty="0" smtClean="0"/>
              <a:t>[AGO2]	</a:t>
            </a:r>
            <a:r>
              <a:rPr lang="bg-BG" sz="2800" b="0" dirty="0" smtClean="0"/>
              <a:t>стр. </a:t>
            </a:r>
            <a:r>
              <a:rPr lang="en-US" sz="2800" b="0" dirty="0" smtClean="0"/>
              <a:t>199-203</a:t>
            </a:r>
            <a:endParaRPr lang="bg-BG" sz="2800" b="0" dirty="0" smtClean="0"/>
          </a:p>
          <a:p>
            <a:pPr marL="1309688" indent="-1309688"/>
            <a:r>
              <a:rPr lang="en-US" sz="2800" dirty="0" smtClean="0"/>
              <a:t>[GRIM]	</a:t>
            </a:r>
            <a:r>
              <a:rPr lang="bg-BG" sz="2800" b="0" dirty="0" smtClean="0"/>
              <a:t>стр. </a:t>
            </a:r>
            <a:r>
              <a:rPr lang="en-US" sz="2800" b="0" dirty="0" smtClean="0"/>
              <a:t>513-516, 533-534</a:t>
            </a:r>
            <a:endParaRPr lang="bg-BG" sz="2800" b="0" dirty="0" smtClean="0"/>
          </a:p>
          <a:p>
            <a:pPr marL="1309688" indent="-1309688"/>
            <a:r>
              <a:rPr lang="en-US" sz="2800" dirty="0" smtClean="0"/>
              <a:t>[KLRO]	</a:t>
            </a:r>
            <a:r>
              <a:rPr lang="bg-BG" sz="2800" b="0" dirty="0" smtClean="0"/>
              <a:t>стр. </a:t>
            </a:r>
            <a:r>
              <a:rPr lang="en-US" sz="2800" b="0" dirty="0" smtClean="0"/>
              <a:t>125-130</a:t>
            </a:r>
            <a:endParaRPr lang="bg-BG" sz="2800" b="0" dirty="0" smtClean="0"/>
          </a:p>
          <a:p>
            <a:pPr marL="1309688" indent="-1309688"/>
            <a:r>
              <a:rPr lang="en-US" sz="2800" dirty="0" smtClean="0"/>
              <a:t>[MORT]	</a:t>
            </a:r>
            <a:r>
              <a:rPr lang="bg-BG" sz="2800" b="0" dirty="0" smtClean="0"/>
              <a:t>стр. </a:t>
            </a:r>
            <a:r>
              <a:rPr lang="en-US" sz="2800" b="0" dirty="0" smtClean="0"/>
              <a:t>219-221</a:t>
            </a:r>
            <a:endParaRPr lang="bg-BG" sz="2800" b="0" dirty="0" smtClean="0"/>
          </a:p>
          <a:p>
            <a:pPr marL="1309688" indent="-1309688"/>
            <a:endParaRPr lang="bg-BG" sz="2800" b="0" dirty="0" smtClean="0"/>
          </a:p>
          <a:p>
            <a:pPr marL="1309688" indent="-1309688"/>
            <a:r>
              <a:rPr lang="bg-BG" sz="2800" dirty="0" smtClean="0"/>
              <a:t>А също и:</a:t>
            </a:r>
          </a:p>
          <a:p>
            <a:pPr marL="685800" lvl="1"/>
            <a:r>
              <a:rPr lang="en-US" sz="2800" dirty="0" smtClean="0"/>
              <a:t>The Winged-Edge Data Structure</a:t>
            </a:r>
            <a:r>
              <a:rPr lang="bg-BG" sz="2800" dirty="0" smtClean="0"/>
              <a:t/>
            </a:r>
            <a:br>
              <a:rPr lang="bg-BG" sz="2800" dirty="0" smtClean="0"/>
            </a:br>
            <a:r>
              <a:rPr lang="en-US" sz="2000" dirty="0" smtClean="0">
                <a:hlinkClick r:id="rId3"/>
              </a:rPr>
              <a:t>http://www.cs.mtu.edu/~shene/COURSES/cs3621/NOTES/model/winged-e.html</a:t>
            </a:r>
            <a:endParaRPr lang="bg-BG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Край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7</a:t>
            </a:r>
            <a:r>
              <a:rPr lang="bg-BG" baseline="30000" dirty="0" smtClean="0"/>
              <a:t>те</a:t>
            </a:r>
            <a:r>
              <a:rPr lang="bg-BG" dirty="0" smtClean="0"/>
              <a:t> моста на </a:t>
            </a:r>
            <a:r>
              <a:rPr lang="bg-BG" dirty="0" err="1" smtClean="0"/>
              <a:t>Кьонигсберг</a:t>
            </a:r>
            <a:endParaRPr lang="en-US" dirty="0"/>
          </a:p>
        </p:txBody>
      </p:sp>
      <p:pic>
        <p:nvPicPr>
          <p:cNvPr id="56325" name="Picture 5" descr="C:\Pavel\Courses\Materials\Course.OKG 2012-13\OKG-06. Graphs\bridges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2344" y="1752600"/>
            <a:ext cx="5635256" cy="4572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Дефиниция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Дефиниция на граф</a:t>
            </a:r>
          </a:p>
          <a:p>
            <a:pPr lvl="1"/>
            <a:r>
              <a:rPr lang="bg-BG" dirty="0" smtClean="0"/>
              <a:t>Граф </a:t>
            </a:r>
            <a:r>
              <a:rPr lang="en-US" dirty="0" smtClean="0"/>
              <a:t>G</a:t>
            </a:r>
            <a:r>
              <a:rPr lang="bg-BG" dirty="0" smtClean="0"/>
              <a:t> е наредената двойка (</a:t>
            </a:r>
            <a:r>
              <a:rPr lang="en-US" dirty="0" smtClean="0"/>
              <a:t>V, E) </a:t>
            </a:r>
            <a:r>
              <a:rPr lang="bg-BG" dirty="0" smtClean="0"/>
              <a:t>от множество от върхове </a:t>
            </a:r>
            <a:r>
              <a:rPr lang="en-US" dirty="0" smtClean="0"/>
              <a:t>V</a:t>
            </a:r>
            <a:r>
              <a:rPr lang="bg-BG" dirty="0" smtClean="0"/>
              <a:t> и множество от ребра </a:t>
            </a:r>
            <a:r>
              <a:rPr lang="en-US" dirty="0" smtClean="0"/>
              <a:t>E</a:t>
            </a:r>
            <a:r>
              <a:rPr lang="bg-BG" dirty="0" smtClean="0"/>
              <a:t>, които свързват върховете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Частни случаи:</a:t>
            </a:r>
          </a:p>
          <a:p>
            <a:pPr lvl="1"/>
            <a:r>
              <a:rPr lang="bg-BG" dirty="0" smtClean="0"/>
              <a:t>Списъци</a:t>
            </a:r>
          </a:p>
          <a:p>
            <a:pPr lvl="1"/>
            <a:r>
              <a:rPr lang="bg-BG" dirty="0" smtClean="0"/>
              <a:t>Дървета</a:t>
            </a:r>
          </a:p>
          <a:p>
            <a:pPr lvl="1"/>
            <a:r>
              <a:rPr lang="bg-BG" dirty="0" smtClean="0"/>
              <a:t>Многоъгълници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Допълнителни термини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Алтернативни имена</a:t>
            </a:r>
          </a:p>
          <a:p>
            <a:pPr lvl="1"/>
            <a:r>
              <a:rPr lang="bg-BG" dirty="0" smtClean="0"/>
              <a:t>Възли - състояния, върхове, точки, …</a:t>
            </a:r>
          </a:p>
          <a:p>
            <a:pPr lvl="1"/>
            <a:r>
              <a:rPr lang="bg-BG" dirty="0" smtClean="0"/>
              <a:t>Ребра - ръбове, линии, преходи, …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Път</a:t>
            </a:r>
          </a:p>
          <a:p>
            <a:pPr lvl="1"/>
            <a:r>
              <a:rPr lang="bg-BG" dirty="0" smtClean="0"/>
              <a:t>Поредица от върхове</a:t>
            </a:r>
            <a:r>
              <a:rPr lang="en-US" dirty="0" smtClean="0"/>
              <a:t>,</a:t>
            </a:r>
            <a:r>
              <a:rPr lang="bg-BG" dirty="0" smtClean="0"/>
              <a:t> свързани с ребра</a:t>
            </a:r>
          </a:p>
          <a:p>
            <a:pPr lvl="1"/>
            <a:r>
              <a:rPr lang="bg-BG" dirty="0" smtClean="0"/>
              <a:t>Цикъл – затворен път</a:t>
            </a:r>
          </a:p>
          <a:p>
            <a:pPr lvl="1"/>
            <a:endParaRPr lang="bg-BG" sz="1100" dirty="0" smtClean="0"/>
          </a:p>
          <a:p>
            <a:r>
              <a:rPr lang="bg-BG" dirty="0" smtClean="0"/>
              <a:t>Степен (валентност)</a:t>
            </a:r>
          </a:p>
          <a:p>
            <a:pPr lvl="1"/>
            <a:r>
              <a:rPr lang="bg-BG" dirty="0" smtClean="0"/>
              <a:t>Брой ребра</a:t>
            </a:r>
            <a:r>
              <a:rPr lang="en-US" dirty="0" smtClean="0"/>
              <a:t>,</a:t>
            </a:r>
            <a:r>
              <a:rPr lang="bg-BG" dirty="0" smtClean="0"/>
              <a:t> свързващи възел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“Игра на дама”</a:t>
            </a:r>
            <a:endParaRPr lang="en-US" dirty="0"/>
          </a:p>
        </p:txBody>
      </p:sp>
      <p:cxnSp>
        <p:nvCxnSpPr>
          <p:cNvPr id="4" name="Straight Arrow Connector 3"/>
          <p:cNvCxnSpPr>
            <a:stCxn id="14" idx="2"/>
            <a:endCxn id="38" idx="6"/>
          </p:cNvCxnSpPr>
          <p:nvPr/>
        </p:nvCxnSpPr>
        <p:spPr>
          <a:xfrm flipH="1">
            <a:off x="2743200" y="3962400"/>
            <a:ext cx="106680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5029200" y="32004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19600" y="32004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810000" y="32004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62400" y="3352800"/>
            <a:ext cx="1219200" cy="12192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29200" y="38100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10000" y="38100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029200" y="44196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19600" y="44196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10000" y="44196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19600" y="25146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24200" y="25146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419600" y="18288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438400" y="18288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715000" y="25146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15000" y="38100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324600" y="18288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324600" y="38100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24200" y="38100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24200" y="51054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438400" y="38100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438400" y="57912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715000" y="51054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419600" y="51054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324600" y="57912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419600" y="5791200"/>
            <a:ext cx="304800" cy="3048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276600" y="2667000"/>
            <a:ext cx="2590800" cy="25908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590800" y="1981200"/>
            <a:ext cx="3886200" cy="39624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stCxn id="26" idx="4"/>
            <a:endCxn id="7" idx="0"/>
          </p:cNvCxnSpPr>
          <p:nvPr/>
        </p:nvCxnSpPr>
        <p:spPr>
          <a:xfrm>
            <a:off x="4572000" y="2133600"/>
            <a:ext cx="0" cy="10668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2" idx="2"/>
            <a:endCxn id="12" idx="6"/>
          </p:cNvCxnSpPr>
          <p:nvPr/>
        </p:nvCxnSpPr>
        <p:spPr>
          <a:xfrm flipH="1">
            <a:off x="5334000" y="3962400"/>
            <a:ext cx="99060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7" idx="4"/>
            <a:endCxn id="44" idx="0"/>
          </p:cNvCxnSpPr>
          <p:nvPr/>
        </p:nvCxnSpPr>
        <p:spPr>
          <a:xfrm>
            <a:off x="4572000" y="4724400"/>
            <a:ext cx="0" cy="10668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1037</Words>
  <Application>Microsoft Office PowerPoint</Application>
  <PresentationFormat>On-screen Show (4:3)</PresentationFormat>
  <Paragraphs>345</Paragraphs>
  <Slides>57</Slides>
  <Notes>57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9" baseType="lpstr">
      <vt:lpstr>Office Theme</vt:lpstr>
      <vt:lpstr>Уравнение</vt:lpstr>
      <vt:lpstr>PowerPoint Presentation</vt:lpstr>
      <vt:lpstr>Съдържание</vt:lpstr>
      <vt:lpstr>Графи</vt:lpstr>
      <vt:lpstr>История</vt:lpstr>
      <vt:lpstr>7те моста на Кьонигсберг</vt:lpstr>
      <vt:lpstr>7те моста на Кьонигсберг</vt:lpstr>
      <vt:lpstr>Дефиниция</vt:lpstr>
      <vt:lpstr>Допълнителни термини</vt:lpstr>
      <vt:lpstr>“Игра на дама”</vt:lpstr>
      <vt:lpstr>Токийското метро</vt:lpstr>
      <vt:lpstr>Центърът на София</vt:lpstr>
      <vt:lpstr>Мрежест модел на длан</vt:lpstr>
      <vt:lpstr>Използване</vt:lpstr>
      <vt:lpstr>Класификация на графи</vt:lpstr>
      <vt:lpstr>Класификации</vt:lpstr>
      <vt:lpstr>Пълен граф</vt:lpstr>
      <vt:lpstr>Непълен граф</vt:lpstr>
      <vt:lpstr>Свързан граф</vt:lpstr>
      <vt:lpstr>Несвързан граф</vt:lpstr>
      <vt:lpstr>Ориентиран граф</vt:lpstr>
      <vt:lpstr>Неориентиран граф</vt:lpstr>
      <vt:lpstr>Симетричен граф</vt:lpstr>
      <vt:lpstr>Асиметричен граф</vt:lpstr>
      <vt:lpstr>PowerPoint Presentation</vt:lpstr>
      <vt:lpstr>Планарен граф</vt:lpstr>
      <vt:lpstr>PowerPoint Presentation</vt:lpstr>
      <vt:lpstr>Непланарен граф</vt:lpstr>
      <vt:lpstr>PowerPoint Presentation</vt:lpstr>
      <vt:lpstr>Претеглен граф</vt:lpstr>
      <vt:lpstr>PowerPoint Presentation</vt:lpstr>
      <vt:lpstr>Непретеглен граф</vt:lpstr>
      <vt:lpstr>Представяне на графи</vt:lpstr>
      <vt:lpstr>Представяне на граф</vt:lpstr>
      <vt:lpstr>Матрица на съседство</vt:lpstr>
      <vt:lpstr>Пример</vt:lpstr>
      <vt:lpstr>Повдигаме на квадрат</vt:lpstr>
      <vt:lpstr>Пътища с дължина 2</vt:lpstr>
      <vt:lpstr>Второ представяне</vt:lpstr>
      <vt:lpstr>Други представяния</vt:lpstr>
      <vt:lpstr>PowerPoint Presentation</vt:lpstr>
      <vt:lpstr>Типични задачи с графи</vt:lpstr>
      <vt:lpstr>Обаче</vt:lpstr>
      <vt:lpstr>Включване на стени</vt:lpstr>
      <vt:lpstr>Операции с графи</vt:lpstr>
      <vt:lpstr>Операция с възли</vt:lpstr>
      <vt:lpstr>Операция с възли/стени</vt:lpstr>
      <vt:lpstr>Операция с възли</vt:lpstr>
      <vt:lpstr>Операция с ребра/стени</vt:lpstr>
      <vt:lpstr>ДССР (DCEL)</vt:lpstr>
      <vt:lpstr>Нова структура от данни</vt:lpstr>
      <vt:lpstr>Илюстрация</vt:lpstr>
      <vt:lpstr>Примерно използване</vt:lpstr>
      <vt:lpstr>Още два примера</vt:lpstr>
      <vt:lpstr>Да го покажем все пак</vt:lpstr>
      <vt:lpstr>Въпроси?</vt:lpstr>
      <vt:lpstr>Повече информация</vt:lpstr>
      <vt:lpstr>Край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2012-08-09T11:25:27Z</dcterms:created>
  <dcterms:modified xsi:type="dcterms:W3CDTF">2017-10-20T07:42:51Z</dcterms:modified>
</cp:coreProperties>
</file>